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283E6B2-CA50-4F44-BF80-D189EF21B53E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FCAB24D-23F7-484B-88C6-C828923F6B6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3E6B2-CA50-4F44-BF80-D189EF21B53E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B24D-23F7-484B-88C6-C828923F6B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3E6B2-CA50-4F44-BF80-D189EF21B53E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B24D-23F7-484B-88C6-C828923F6B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283E6B2-CA50-4F44-BF80-D189EF21B53E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FCAB24D-23F7-484B-88C6-C828923F6B6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283E6B2-CA50-4F44-BF80-D189EF21B53E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FCAB24D-23F7-484B-88C6-C828923F6B6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3E6B2-CA50-4F44-BF80-D189EF21B53E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B24D-23F7-484B-88C6-C828923F6B6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3E6B2-CA50-4F44-BF80-D189EF21B53E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B24D-23F7-484B-88C6-C828923F6B6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283E6B2-CA50-4F44-BF80-D189EF21B53E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FCAB24D-23F7-484B-88C6-C828923F6B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3E6B2-CA50-4F44-BF80-D189EF21B53E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B24D-23F7-484B-88C6-C828923F6B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283E6B2-CA50-4F44-BF80-D189EF21B53E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FCAB24D-23F7-484B-88C6-C828923F6B6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283E6B2-CA50-4F44-BF80-D189EF21B53E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FCAB24D-23F7-484B-88C6-C828923F6B6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283E6B2-CA50-4F44-BF80-D189EF21B53E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FCAB24D-23F7-484B-88C6-C828923F6B6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imgres?start=141&amp;safe=active&amp;biw=1024&amp;bih=571&amp;tbm=isch&amp;tbnid=5V6wiN6VZhDsUM:&amp;imgrefurl=http://www2.hesston.edu/physics/201112/circuits_nm/reserarch.html&amp;docid=EBb0BnUtih4aIM&amp;imgurl=http://www2.hesston.edu/physics/201112/circuits_nm/namrudphysicsres/reserarch_clip_image008.jpg&amp;w=188&amp;h=307&amp;ei=_xEaU8aLAYWMyAHJjICQCw&amp;zoom=1&amp;iact=rc&amp;dur=219&amp;page=13&amp;ndsp=12&amp;ved=0CJMBEK0DMC84Z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ELECTRICITY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ZAP!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04228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unit of measure of electrical current is _______________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800" dirty="0" smtClean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057400"/>
            <a:ext cx="4712616" cy="3761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-Point Star 5"/>
          <p:cNvSpPr/>
          <p:nvPr/>
        </p:nvSpPr>
        <p:spPr>
          <a:xfrm rot="21060412">
            <a:off x="1349830" y="3805207"/>
            <a:ext cx="990600" cy="9789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43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SERIES or PARALLEL?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4000" dirty="0" smtClean="0"/>
          </a:p>
          <a:p>
            <a:r>
              <a:rPr lang="en-US" sz="4000" dirty="0" smtClean="0"/>
              <a:t> This type of circuit provides more than one path for electricity flow.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50292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PARALLEL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42885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Name the three components every circuit MUST have.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3087469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EVERY circuit must have </a:t>
            </a:r>
          </a:p>
          <a:p>
            <a:r>
              <a:rPr lang="en-US" dirty="0" smtClean="0"/>
              <a:t>an </a:t>
            </a:r>
            <a:r>
              <a:rPr lang="en-US" b="1" dirty="0" smtClean="0"/>
              <a:t>energy source</a:t>
            </a:r>
            <a:r>
              <a:rPr lang="en-US" dirty="0" smtClean="0"/>
              <a:t>, a </a:t>
            </a:r>
            <a:r>
              <a:rPr lang="en-US" b="1" dirty="0" smtClean="0"/>
              <a:t>load</a:t>
            </a:r>
            <a:r>
              <a:rPr lang="en-US" dirty="0" smtClean="0"/>
              <a:t> and </a:t>
            </a:r>
            <a:r>
              <a:rPr lang="en-US" b="1" dirty="0" smtClean="0"/>
              <a:t>wires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303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Law of Electric Charges states that:</a:t>
            </a:r>
          </a:p>
          <a:p>
            <a:pPr marL="0" indent="0">
              <a:buNone/>
            </a:pPr>
            <a:r>
              <a:rPr lang="en-US" sz="3600" dirty="0" smtClean="0"/>
              <a:t>	LIKE charges ATTRACT </a:t>
            </a:r>
          </a:p>
          <a:p>
            <a:pPr marL="0" indent="0">
              <a:buNone/>
            </a:pPr>
            <a:r>
              <a:rPr lang="en-US" sz="3600" dirty="0" smtClean="0"/>
              <a:t>	and </a:t>
            </a:r>
          </a:p>
          <a:p>
            <a:pPr marL="0" indent="0">
              <a:buNone/>
            </a:pPr>
            <a:r>
              <a:rPr lang="en-US" sz="3600" dirty="0" smtClean="0"/>
              <a:t>	OPPOSITE charges REPEL.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54102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FALSE. </a:t>
            </a:r>
          </a:p>
          <a:p>
            <a:r>
              <a:rPr lang="en-US" dirty="0" smtClean="0"/>
              <a:t>LIKE charges REPEL. OPPOSITE charges ATTRACT.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6517844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provides the MOST resistance?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Wire A </a:t>
            </a:r>
          </a:p>
          <a:p>
            <a:endParaRPr lang="en-US" dirty="0"/>
          </a:p>
          <a:p>
            <a:r>
              <a:rPr lang="en-US" dirty="0" smtClean="0"/>
              <a:t>Wire B</a:t>
            </a:r>
          </a:p>
          <a:p>
            <a:endParaRPr lang="en-US" dirty="0"/>
          </a:p>
          <a:p>
            <a:r>
              <a:rPr lang="en-US" dirty="0" smtClean="0"/>
              <a:t>Wire C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209800" y="2209800"/>
            <a:ext cx="434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09800" y="3200400"/>
            <a:ext cx="43434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09800" y="4114800"/>
            <a:ext cx="4343400" cy="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295400" y="5410200"/>
            <a:ext cx="472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Wire A </a:t>
            </a:r>
            <a:r>
              <a:rPr lang="en-US" dirty="0" smtClean="0"/>
              <a:t>is the thinnest.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59235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SERIES or PARALLEL?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Clr>
                <a:srgbClr val="FE8637"/>
              </a:buClr>
            </a:pPr>
            <a:r>
              <a:rPr lang="en-US" sz="4000" dirty="0">
                <a:solidFill>
                  <a:prstClr val="black"/>
                </a:solidFill>
              </a:rPr>
              <a:t>This type of circuit provides </a:t>
            </a:r>
            <a:r>
              <a:rPr lang="en-US" sz="4000" dirty="0" smtClean="0">
                <a:solidFill>
                  <a:prstClr val="black"/>
                </a:solidFill>
              </a:rPr>
              <a:t>only one </a:t>
            </a:r>
            <a:r>
              <a:rPr lang="en-US" sz="4000" dirty="0">
                <a:solidFill>
                  <a:prstClr val="black"/>
                </a:solidFill>
              </a:rPr>
              <a:t>path for electricity flow.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0" y="32004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SERIES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18156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the following circuit </a:t>
            </a:r>
            <a:r>
              <a:rPr lang="en-US" u="sng" dirty="0"/>
              <a:t>open</a:t>
            </a:r>
            <a:r>
              <a:rPr lang="en-US" dirty="0"/>
              <a:t> or </a:t>
            </a:r>
            <a:r>
              <a:rPr lang="en-US" u="sng" dirty="0"/>
              <a:t>complete</a:t>
            </a:r>
            <a:r>
              <a:rPr lang="en-US" dirty="0"/>
              <a:t>?</a:t>
            </a: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371600"/>
            <a:ext cx="5543550" cy="4564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5638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COMPLETE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33509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letter represents the </a:t>
            </a:r>
            <a:r>
              <a:rPr lang="en-US" b="1" u="sng" dirty="0" smtClean="0"/>
              <a:t>load</a:t>
            </a:r>
            <a:r>
              <a:rPr lang="en-US" dirty="0" smtClean="0"/>
              <a:t> in this circuit?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981200"/>
            <a:ext cx="4114800" cy="3113087"/>
          </a:xfrm>
          <a:prstGeom prst="rect">
            <a:avLst/>
          </a:prstGeom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2830285"/>
            <a:ext cx="9396011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ight Arrow 6"/>
          <p:cNvSpPr/>
          <p:nvPr/>
        </p:nvSpPr>
        <p:spPr>
          <a:xfrm rot="10800000">
            <a:off x="6248400" y="2514599"/>
            <a:ext cx="762000" cy="315685"/>
          </a:xfrm>
          <a:prstGeom prst="righ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Text Box 30"/>
          <p:cNvSpPr txBox="1"/>
          <p:nvPr/>
        </p:nvSpPr>
        <p:spPr>
          <a:xfrm>
            <a:off x="7162800" y="2174692"/>
            <a:ext cx="762000" cy="679814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dirty="0">
                <a:effectLst/>
                <a:latin typeface="Calibri"/>
                <a:ea typeface="Calibri"/>
                <a:cs typeface="Times New Roman"/>
              </a:rPr>
              <a:t>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56388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B. </a:t>
            </a:r>
            <a:r>
              <a:rPr lang="en-US" dirty="0" smtClean="0"/>
              <a:t>The light bulb uses electricity.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498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 following circuit hooked up in series or parallel?</a:t>
            </a:r>
            <a:endParaRPr lang="en-US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76400"/>
            <a:ext cx="6584674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45771" y="5465411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SERIES. </a:t>
            </a:r>
            <a:r>
              <a:rPr lang="en-US" dirty="0" smtClean="0"/>
              <a:t>There is one path for electricity flow.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079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Nd9GcSe53F5L6Gge0flP_Lb-krXcpFzbJOLL_Pr6TzSlPdgJfwAMrsv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068286"/>
            <a:ext cx="2286000" cy="370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9077102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happen to light bulb B if light bulb A were unscrewed?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91200" y="49530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NOTHING.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*BONUS: Why?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257800" y="5588445"/>
            <a:ext cx="350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bulbs are connected in parallel. There is more than one path for electricity flow.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009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wire provides the </a:t>
            </a:r>
            <a:r>
              <a:rPr lang="en-US" b="1" u="sng" dirty="0" smtClean="0"/>
              <a:t>MOST </a:t>
            </a:r>
            <a:r>
              <a:rPr lang="en-US" dirty="0" smtClean="0"/>
              <a:t>resistance?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noFill/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Wire A </a:t>
            </a:r>
          </a:p>
          <a:p>
            <a:endParaRPr lang="en-US" dirty="0"/>
          </a:p>
          <a:p>
            <a:r>
              <a:rPr lang="en-US" dirty="0" smtClean="0"/>
              <a:t>Wire B </a:t>
            </a:r>
          </a:p>
          <a:p>
            <a:endParaRPr lang="en-US" dirty="0"/>
          </a:p>
          <a:p>
            <a:r>
              <a:rPr lang="en-US" dirty="0" smtClean="0"/>
              <a:t>Wire C</a:t>
            </a:r>
          </a:p>
          <a:p>
            <a:endParaRPr lang="en-US" dirty="0"/>
          </a:p>
          <a:p>
            <a:r>
              <a:rPr lang="en-US" dirty="0" smtClean="0"/>
              <a:t>Wire D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057400" y="2286000"/>
            <a:ext cx="45720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133600" y="3124200"/>
            <a:ext cx="55626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057400" y="4038600"/>
            <a:ext cx="16764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57400" y="4953000"/>
            <a:ext cx="37338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103914" y="5506998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Wire B </a:t>
            </a:r>
            <a:r>
              <a:rPr lang="en-US" dirty="0" smtClean="0"/>
              <a:t>is the longest.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690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Electrical resistance is measured in _______ .</a:t>
            </a:r>
            <a:endParaRPr 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752600"/>
            <a:ext cx="4712616" cy="3761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5-Point Star 6"/>
          <p:cNvSpPr/>
          <p:nvPr/>
        </p:nvSpPr>
        <p:spPr>
          <a:xfrm rot="21060412">
            <a:off x="724237" y="2509806"/>
            <a:ext cx="990600" cy="9789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0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missing from the following circuit?</a:t>
            </a:r>
            <a:endParaRPr lang="en-US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142999"/>
            <a:ext cx="2660969" cy="4517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648200"/>
            <a:ext cx="1427871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4600" y="57912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is NO </a:t>
            </a:r>
            <a:r>
              <a:rPr lang="en-US" b="1" dirty="0" smtClean="0"/>
              <a:t>ENERGY SOURCE.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168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>
                <a:solidFill>
                  <a:srgbClr val="575F6D"/>
                </a:solidFill>
              </a:rPr>
              <a:t>according to the Law of Electric Charge, would the following objects REPEL or ATTRACT?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8912732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95400" y="502920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REPEL. </a:t>
            </a:r>
            <a:r>
              <a:rPr lang="en-US" dirty="0" smtClean="0"/>
              <a:t>These objects have LIKE charges.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46964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>What is the electrical charge of this object: </a:t>
            </a:r>
            <a:r>
              <a:rPr lang="en-US" b="1" dirty="0" smtClean="0"/>
              <a:t>positive</a:t>
            </a:r>
            <a:r>
              <a:rPr lang="en-US" dirty="0" smtClean="0"/>
              <a:t>, </a:t>
            </a:r>
            <a:r>
              <a:rPr lang="en-US" b="1" dirty="0" smtClean="0"/>
              <a:t>negative</a:t>
            </a:r>
            <a:r>
              <a:rPr lang="en-US" dirty="0" smtClean="0"/>
              <a:t> or </a:t>
            </a:r>
            <a:r>
              <a:rPr lang="en-US" b="1" dirty="0" smtClean="0"/>
              <a:t>neutral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2122714" y="1905000"/>
            <a:ext cx="4800600" cy="3886200"/>
          </a:xfrm>
          <a:prstGeom prst="flowChartAlternate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lus 4"/>
          <p:cNvSpPr/>
          <p:nvPr/>
        </p:nvSpPr>
        <p:spPr>
          <a:xfrm>
            <a:off x="2667000" y="2286000"/>
            <a:ext cx="762000" cy="7620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lus 5"/>
          <p:cNvSpPr/>
          <p:nvPr/>
        </p:nvSpPr>
        <p:spPr>
          <a:xfrm>
            <a:off x="5181600" y="2438400"/>
            <a:ext cx="762000" cy="7620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lus 6"/>
          <p:cNvSpPr/>
          <p:nvPr/>
        </p:nvSpPr>
        <p:spPr>
          <a:xfrm>
            <a:off x="5410200" y="4419600"/>
            <a:ext cx="762000" cy="7620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lus 7"/>
          <p:cNvSpPr/>
          <p:nvPr/>
        </p:nvSpPr>
        <p:spPr>
          <a:xfrm>
            <a:off x="4142014" y="3048000"/>
            <a:ext cx="762000" cy="7620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inus 8"/>
          <p:cNvSpPr/>
          <p:nvPr/>
        </p:nvSpPr>
        <p:spPr>
          <a:xfrm>
            <a:off x="2667000" y="3962400"/>
            <a:ext cx="838200" cy="609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Minus 9"/>
          <p:cNvSpPr/>
          <p:nvPr/>
        </p:nvSpPr>
        <p:spPr>
          <a:xfrm>
            <a:off x="3336471" y="5029200"/>
            <a:ext cx="838200" cy="609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inus 10"/>
          <p:cNvSpPr/>
          <p:nvPr/>
        </p:nvSpPr>
        <p:spPr>
          <a:xfrm>
            <a:off x="5856514" y="3657600"/>
            <a:ext cx="838200" cy="609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inus 11"/>
          <p:cNvSpPr/>
          <p:nvPr/>
        </p:nvSpPr>
        <p:spPr>
          <a:xfrm>
            <a:off x="3886200" y="2057400"/>
            <a:ext cx="838200" cy="609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" y="5867400"/>
            <a:ext cx="2726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NEUTRAL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88196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happen to light bulb B if the switch were closed?</a:t>
            </a:r>
            <a:endParaRPr lang="en-US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5800" y="685800"/>
            <a:ext cx="1059441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59436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Light bulb B would </a:t>
            </a:r>
            <a:r>
              <a:rPr lang="en-US" b="1" dirty="0" smtClean="0"/>
              <a:t>turn on</a:t>
            </a:r>
            <a:r>
              <a:rPr lang="en-US" dirty="0" smtClean="0"/>
              <a:t>. The circuit would be complete.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3341914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attery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194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FORCE or electric FIELD?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region around a charged particle that can exert a force (attract or repel) on another charged particle.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962400" y="43434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ELECTRIC FIELD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65882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>
                <a:solidFill>
                  <a:srgbClr val="575F6D"/>
                </a:solidFill>
              </a:rPr>
              <a:t>according </a:t>
            </a:r>
            <a:r>
              <a:rPr lang="en-US" sz="2700" dirty="0">
                <a:solidFill>
                  <a:srgbClr val="575F6D"/>
                </a:solidFill>
              </a:rPr>
              <a:t>to the Law of Electric Charge, would the following objects REPEL or </a:t>
            </a:r>
            <a:r>
              <a:rPr lang="en-US" sz="2700" dirty="0" smtClean="0">
                <a:solidFill>
                  <a:srgbClr val="575F6D"/>
                </a:solidFill>
              </a:rPr>
              <a:t>ATTRACT?</a:t>
            </a:r>
            <a:endParaRPr lang="en-US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533400" y="2514600"/>
            <a:ext cx="9220200" cy="2881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19200" y="4964668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ATTRACT</a:t>
            </a:r>
            <a:r>
              <a:rPr lang="en-US" dirty="0" smtClean="0"/>
              <a:t>. These objects have opposite charges.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70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575F6D"/>
                </a:solidFill>
              </a:rPr>
              <a:t>What is </a:t>
            </a:r>
            <a:r>
              <a:rPr lang="en-US" sz="2400" dirty="0" smtClean="0">
                <a:solidFill>
                  <a:srgbClr val="575F6D"/>
                </a:solidFill>
              </a:rPr>
              <a:t>the electrical </a:t>
            </a:r>
            <a:r>
              <a:rPr lang="en-US" sz="2400" dirty="0">
                <a:solidFill>
                  <a:srgbClr val="575F6D"/>
                </a:solidFill>
              </a:rPr>
              <a:t>charge of this object: </a:t>
            </a:r>
            <a:r>
              <a:rPr lang="en-US" sz="2700" b="1" dirty="0">
                <a:solidFill>
                  <a:srgbClr val="575F6D"/>
                </a:solidFill>
              </a:rPr>
              <a:t>positive</a:t>
            </a:r>
            <a:r>
              <a:rPr lang="en-US" sz="2700" dirty="0">
                <a:solidFill>
                  <a:srgbClr val="575F6D"/>
                </a:solidFill>
              </a:rPr>
              <a:t>, </a:t>
            </a:r>
            <a:r>
              <a:rPr lang="en-US" sz="2700" b="1" dirty="0">
                <a:solidFill>
                  <a:srgbClr val="575F6D"/>
                </a:solidFill>
              </a:rPr>
              <a:t>negative</a:t>
            </a:r>
            <a:r>
              <a:rPr lang="en-US" sz="2700" dirty="0">
                <a:solidFill>
                  <a:srgbClr val="575F6D"/>
                </a:solidFill>
              </a:rPr>
              <a:t> or </a:t>
            </a:r>
            <a:r>
              <a:rPr lang="en-US" sz="2700" b="1" dirty="0">
                <a:solidFill>
                  <a:srgbClr val="575F6D"/>
                </a:solidFill>
              </a:rPr>
              <a:t>neutral</a:t>
            </a:r>
            <a:r>
              <a:rPr lang="en-US" sz="2700" dirty="0">
                <a:solidFill>
                  <a:srgbClr val="575F6D"/>
                </a:solidFill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752600" y="1981200"/>
            <a:ext cx="5029200" cy="381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lus 4"/>
          <p:cNvSpPr/>
          <p:nvPr/>
        </p:nvSpPr>
        <p:spPr>
          <a:xfrm>
            <a:off x="2819400" y="2667000"/>
            <a:ext cx="685800" cy="609600"/>
          </a:xfrm>
          <a:prstGeom prst="mathPlus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lus 5"/>
          <p:cNvSpPr/>
          <p:nvPr/>
        </p:nvSpPr>
        <p:spPr>
          <a:xfrm>
            <a:off x="3891643" y="4495800"/>
            <a:ext cx="685800" cy="609600"/>
          </a:xfrm>
          <a:prstGeom prst="mathPlus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lus 6"/>
          <p:cNvSpPr/>
          <p:nvPr/>
        </p:nvSpPr>
        <p:spPr>
          <a:xfrm>
            <a:off x="5061857" y="3733800"/>
            <a:ext cx="685800" cy="609600"/>
          </a:xfrm>
          <a:prstGeom prst="mathPlus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lus 7"/>
          <p:cNvSpPr/>
          <p:nvPr/>
        </p:nvSpPr>
        <p:spPr>
          <a:xfrm>
            <a:off x="2628900" y="4191000"/>
            <a:ext cx="685800" cy="609600"/>
          </a:xfrm>
          <a:prstGeom prst="mathPlus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lus 8"/>
          <p:cNvSpPr/>
          <p:nvPr/>
        </p:nvSpPr>
        <p:spPr>
          <a:xfrm>
            <a:off x="3624943" y="2950028"/>
            <a:ext cx="685800" cy="609600"/>
          </a:xfrm>
          <a:prstGeom prst="mathPlus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Minus 9"/>
          <p:cNvSpPr/>
          <p:nvPr/>
        </p:nvSpPr>
        <p:spPr>
          <a:xfrm>
            <a:off x="5061857" y="2743200"/>
            <a:ext cx="685800" cy="511628"/>
          </a:xfrm>
          <a:prstGeom prst="mathMinus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inus 10"/>
          <p:cNvSpPr/>
          <p:nvPr/>
        </p:nvSpPr>
        <p:spPr>
          <a:xfrm>
            <a:off x="3810000" y="2383972"/>
            <a:ext cx="685800" cy="511628"/>
          </a:xfrm>
          <a:prstGeom prst="mathMinus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inus 11"/>
          <p:cNvSpPr/>
          <p:nvPr/>
        </p:nvSpPr>
        <p:spPr>
          <a:xfrm>
            <a:off x="2286000" y="3559628"/>
            <a:ext cx="685800" cy="511628"/>
          </a:xfrm>
          <a:prstGeom prst="mathMinus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62000" y="5791200"/>
            <a:ext cx="240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POSITIVE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2993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of the following are insulators?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035748" y="1600200"/>
            <a:ext cx="5889052" cy="4873752"/>
          </a:xfrm>
        </p:spPr>
        <p:txBody>
          <a:bodyPr/>
          <a:lstStyle/>
          <a:p>
            <a:r>
              <a:rPr lang="en-US" sz="3600" dirty="0" smtClean="0"/>
              <a:t>Glass</a:t>
            </a:r>
          </a:p>
          <a:p>
            <a:endParaRPr lang="en-US" sz="3600" dirty="0"/>
          </a:p>
          <a:p>
            <a:r>
              <a:rPr lang="en-US" sz="3600" dirty="0" smtClean="0"/>
              <a:t>Wood</a:t>
            </a:r>
          </a:p>
          <a:p>
            <a:endParaRPr lang="en-US" sz="3600" dirty="0"/>
          </a:p>
          <a:p>
            <a:r>
              <a:rPr lang="en-US" sz="3600" dirty="0" smtClean="0"/>
              <a:t>Copper</a:t>
            </a:r>
          </a:p>
          <a:p>
            <a:endParaRPr lang="en-US" sz="3600" dirty="0"/>
          </a:p>
          <a:p>
            <a:r>
              <a:rPr lang="en-US" sz="3600" dirty="0" smtClean="0"/>
              <a:t>Plastic</a:t>
            </a:r>
          </a:p>
          <a:p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 rot="21060412">
            <a:off x="1373991" y="2667640"/>
            <a:ext cx="908950" cy="82750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 rot="21060412">
            <a:off x="1412878" y="5168284"/>
            <a:ext cx="870552" cy="83890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 rot="21060412">
            <a:off x="1414020" y="1431525"/>
            <a:ext cx="828894" cy="8502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554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575F6D"/>
                </a:solidFill>
              </a:rPr>
              <a:t>according to the Law of Electric Charge, would the following objects REPEL or </a:t>
            </a:r>
            <a:r>
              <a:rPr lang="en-US" sz="2400" dirty="0" smtClean="0">
                <a:solidFill>
                  <a:srgbClr val="575F6D"/>
                </a:solidFill>
              </a:rPr>
              <a:t>ATTRACT?</a:t>
            </a:r>
            <a:endParaRPr lang="en-US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0"/>
            <a:ext cx="9218628" cy="2753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52600" y="502920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REPEL. </a:t>
            </a:r>
            <a:r>
              <a:rPr lang="en-US" dirty="0" smtClean="0"/>
              <a:t>These objects have LIKE charges.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0656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parts of an atom are charged?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676400"/>
            <a:ext cx="4114799" cy="411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9486" y="6128266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PROTONS</a:t>
            </a:r>
            <a:r>
              <a:rPr lang="en-US" dirty="0" smtClean="0"/>
              <a:t> are positively charged. </a:t>
            </a:r>
            <a:r>
              <a:rPr lang="en-US" b="1" dirty="0" smtClean="0"/>
              <a:t>ELECTRONS</a:t>
            </a:r>
            <a:r>
              <a:rPr lang="en-US" dirty="0" smtClean="0"/>
              <a:t> are negatively charged.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8687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of the following is an example of a LOAD?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Wire</a:t>
            </a:r>
          </a:p>
          <a:p>
            <a:endParaRPr lang="en-US" sz="3600" dirty="0" smtClean="0"/>
          </a:p>
          <a:p>
            <a:r>
              <a:rPr lang="en-US" sz="3600" dirty="0" smtClean="0"/>
              <a:t>Switch</a:t>
            </a:r>
          </a:p>
          <a:p>
            <a:endParaRPr lang="en-US" sz="3600" dirty="0" smtClean="0"/>
          </a:p>
          <a:p>
            <a:r>
              <a:rPr lang="en-US" sz="3600" dirty="0" smtClean="0"/>
              <a:t>Battery</a:t>
            </a:r>
          </a:p>
          <a:p>
            <a:endParaRPr lang="en-US" sz="3600" dirty="0" smtClean="0"/>
          </a:p>
          <a:p>
            <a:r>
              <a:rPr lang="en-US" sz="3600" dirty="0" smtClean="0"/>
              <a:t>Television</a:t>
            </a:r>
          </a:p>
          <a:p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 rot="21060412">
            <a:off x="2802290" y="5095155"/>
            <a:ext cx="908950" cy="82750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72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letter represents the power source of this circuit?</a:t>
            </a:r>
            <a:endParaRPr lang="en-US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43000"/>
            <a:ext cx="8770097" cy="4001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19200" y="541020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A. </a:t>
            </a:r>
            <a:r>
              <a:rPr lang="en-US" dirty="0" smtClean="0"/>
              <a:t>The outlet.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11757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of the following are examples of which part of an electric circuit?</a:t>
            </a:r>
            <a:endParaRPr lang="en-US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00" y="2286000"/>
            <a:ext cx="10233775" cy="1487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794974"/>
            <a:ext cx="2590800" cy="1709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 descr="Microwave Oven with Gri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0142" y="3974389"/>
            <a:ext cx="2285999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5" name="Picture 7" descr="http://www.jojomamanbebe.co.uk/products/images/large/A722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3414" y="3800475"/>
            <a:ext cx="1543050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200" y="58674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are all examples of </a:t>
            </a:r>
            <a:r>
              <a:rPr lang="en-US" b="1" dirty="0" smtClean="0"/>
              <a:t>LOADS</a:t>
            </a:r>
            <a:r>
              <a:rPr lang="en-US" dirty="0" smtClean="0"/>
              <a:t>, items that use electricity.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97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895600"/>
            <a:ext cx="6705600" cy="2053590"/>
          </a:xfrm>
        </p:spPr>
        <p:txBody>
          <a:bodyPr>
            <a:noAutofit/>
          </a:bodyPr>
          <a:lstStyle/>
          <a:p>
            <a:r>
              <a:rPr lang="en-US" sz="7200" dirty="0" smtClean="0"/>
              <a:t>GREAT JOB!</a:t>
            </a:r>
            <a:endParaRPr lang="en-US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04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wire provides the </a:t>
            </a:r>
            <a:r>
              <a:rPr lang="en-US" b="1" u="sng" dirty="0" smtClean="0"/>
              <a:t>LEAST </a:t>
            </a:r>
            <a:r>
              <a:rPr lang="en-US" dirty="0"/>
              <a:t>resistance?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Wire A : located in a heated garage</a:t>
            </a:r>
          </a:p>
          <a:p>
            <a:endParaRPr lang="en-US" sz="2800" dirty="0" smtClean="0"/>
          </a:p>
          <a:p>
            <a:r>
              <a:rPr lang="en-US" sz="2800" dirty="0" smtClean="0"/>
              <a:t>Wire B : located inside the home</a:t>
            </a:r>
          </a:p>
          <a:p>
            <a:endParaRPr lang="en-US" sz="2800" dirty="0" smtClean="0"/>
          </a:p>
          <a:p>
            <a:r>
              <a:rPr lang="en-US" sz="2800" dirty="0" smtClean="0"/>
              <a:t>Wire C : located outside on a cold day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56388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Wire C </a:t>
            </a:r>
            <a:r>
              <a:rPr lang="en-US" dirty="0" smtClean="0"/>
              <a:t>will have the lowest temperature.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0938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 following circuit </a:t>
            </a:r>
            <a:r>
              <a:rPr lang="en-US" u="sng" dirty="0" smtClean="0"/>
              <a:t>open</a:t>
            </a:r>
            <a:r>
              <a:rPr lang="en-US" dirty="0" smtClean="0"/>
              <a:t> or </a:t>
            </a:r>
            <a:r>
              <a:rPr lang="en-US" u="sng" dirty="0" smtClean="0"/>
              <a:t>complete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33600"/>
            <a:ext cx="7530353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66800" y="56388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OPEN</a:t>
            </a:r>
            <a:r>
              <a:rPr lang="en-US" dirty="0" smtClean="0"/>
              <a:t>. The switch is not closed.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80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happen to light bulb </a:t>
            </a:r>
            <a:r>
              <a:rPr lang="en-US" b="1" dirty="0" smtClean="0"/>
              <a:t>A</a:t>
            </a:r>
            <a:r>
              <a:rPr lang="en-US" dirty="0" smtClean="0"/>
              <a:t> if light bulb </a:t>
            </a:r>
            <a:r>
              <a:rPr lang="en-US" b="1" dirty="0" smtClean="0"/>
              <a:t>B</a:t>
            </a:r>
            <a:r>
              <a:rPr lang="en-US" dirty="0" smtClean="0"/>
              <a:t> were unscrewed?</a:t>
            </a:r>
            <a:endParaRPr lang="en-US" dirty="0"/>
          </a:p>
        </p:txBody>
      </p:sp>
      <p:pic>
        <p:nvPicPr>
          <p:cNvPr id="8196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00" y="1066800"/>
            <a:ext cx="9366073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5807529"/>
            <a:ext cx="6096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Light bulb A will turn off</a:t>
            </a:r>
            <a:r>
              <a:rPr lang="en-US" dirty="0" smtClean="0"/>
              <a:t>.  </a:t>
            </a:r>
            <a:r>
              <a:rPr lang="en-US" dirty="0" smtClean="0">
                <a:solidFill>
                  <a:srgbClr val="FF0000"/>
                </a:solidFill>
              </a:rPr>
              <a:t>*BONUS: Why?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6600" y="6188529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bulbs are connected in series.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491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The Law of Conservation of Charge </a:t>
            </a:r>
            <a:r>
              <a:rPr lang="en-US" sz="3600" dirty="0" smtClean="0"/>
              <a:t>states that electrical charges cannot be created or destroyed, only transferred from one object to another.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5410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TRUE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9043410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according to the Law of Electric Charge, would the following objects REPEL or ATTRACT?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1447800"/>
            <a:ext cx="9764584" cy="3051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19200" y="53340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ATTRACT</a:t>
            </a:r>
            <a:r>
              <a:rPr lang="en-US" dirty="0" smtClean="0"/>
              <a:t>. These objects have opposite charges.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661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type of circuit would be most useful in homes?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905000"/>
            <a:ext cx="9136384" cy="3535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0600" y="56388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Circuit B </a:t>
            </a:r>
            <a:r>
              <a:rPr lang="en-US" dirty="0" smtClean="0"/>
              <a:t>because it is hooked up in parallel.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61038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2530</TotalTime>
  <Words>649</Words>
  <Application>Microsoft Office PowerPoint</Application>
  <PresentationFormat>On-screen Show (4:3)</PresentationFormat>
  <Paragraphs>112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Oriel</vt:lpstr>
      <vt:lpstr>ELECTRICITY</vt:lpstr>
      <vt:lpstr>Which wire provides the MOST resistance?</vt:lpstr>
      <vt:lpstr>Which parts of an atom are charged?</vt:lpstr>
      <vt:lpstr>Which wire provides the LEAST resistance?</vt:lpstr>
      <vt:lpstr>Is the following circuit open or complete?</vt:lpstr>
      <vt:lpstr>What would happen to light bulb A if light bulb B were unscrewed?</vt:lpstr>
      <vt:lpstr>TRUE or FALSE?</vt:lpstr>
      <vt:lpstr>according to the Law of Electric Charge, would the following objects REPEL or ATTRACT?</vt:lpstr>
      <vt:lpstr>Which type of circuit would be most useful in homes?</vt:lpstr>
      <vt:lpstr>The unit of measure of electrical current is _______________ .</vt:lpstr>
      <vt:lpstr>SERIES or PARALLEL?</vt:lpstr>
      <vt:lpstr>PowerPoint Presentation</vt:lpstr>
      <vt:lpstr>TRUE or FALSE?</vt:lpstr>
      <vt:lpstr>Which provides the MOST resistance?</vt:lpstr>
      <vt:lpstr>SERIES or PARALLEL?</vt:lpstr>
      <vt:lpstr>Is the following circuit open or complete?</vt:lpstr>
      <vt:lpstr>Which letter represents the load in this circuit?</vt:lpstr>
      <vt:lpstr>Is the following circuit hooked up in series or parallel?</vt:lpstr>
      <vt:lpstr>What would happen to light bulb B if light bulb A were unscrewed?</vt:lpstr>
      <vt:lpstr>Electrical resistance is measured in _______ .</vt:lpstr>
      <vt:lpstr>What is missing from the following circuit?</vt:lpstr>
      <vt:lpstr>according to the Law of Electric Charge, would the following objects REPEL or ATTRACT?</vt:lpstr>
      <vt:lpstr>What is the electrical charge of this object: positive, negative or neutral?</vt:lpstr>
      <vt:lpstr>What would happen to light bulb B if the switch were closed?</vt:lpstr>
      <vt:lpstr>Electric FORCE or electric FIELD?</vt:lpstr>
      <vt:lpstr>according to the Law of Electric Charge, would the following objects REPEL or ATTRACT?</vt:lpstr>
      <vt:lpstr>What is the electrical charge of this object: positive, negative or neutral?</vt:lpstr>
      <vt:lpstr>Which of the following are insulators?</vt:lpstr>
      <vt:lpstr>according to the Law of Electric Charge, would the following objects REPEL or ATTRACT?</vt:lpstr>
      <vt:lpstr>Which of the following is an example of a LOAD?</vt:lpstr>
      <vt:lpstr>Which letter represents the power source of this circuit?</vt:lpstr>
      <vt:lpstr>All of the following are examples of which part of an electric circuit?</vt:lpstr>
      <vt:lpstr>GREAT JOB!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ELECTRICITY</dc:title>
  <dc:creator>JShaffner</dc:creator>
  <cp:lastModifiedBy>Sara Miller</cp:lastModifiedBy>
  <cp:revision>70</cp:revision>
  <dcterms:created xsi:type="dcterms:W3CDTF">2015-03-02T20:33:41Z</dcterms:created>
  <dcterms:modified xsi:type="dcterms:W3CDTF">2017-02-16T16:27:32Z</dcterms:modified>
</cp:coreProperties>
</file>