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handoutMasterIdLst>
    <p:handoutMasterId r:id="rId64"/>
  </p:handoutMasterIdLst>
  <p:sldIdLst>
    <p:sldId id="256" r:id="rId2"/>
    <p:sldId id="316" r:id="rId3"/>
    <p:sldId id="289" r:id="rId4"/>
    <p:sldId id="314" r:id="rId5"/>
    <p:sldId id="308" r:id="rId6"/>
    <p:sldId id="305" r:id="rId7"/>
    <p:sldId id="307" r:id="rId8"/>
    <p:sldId id="258" r:id="rId9"/>
    <p:sldId id="283" r:id="rId10"/>
    <p:sldId id="298" r:id="rId11"/>
    <p:sldId id="311" r:id="rId12"/>
    <p:sldId id="267" r:id="rId13"/>
    <p:sldId id="313" r:id="rId14"/>
    <p:sldId id="310" r:id="rId15"/>
    <p:sldId id="304" r:id="rId16"/>
    <p:sldId id="315" r:id="rId17"/>
    <p:sldId id="318" r:id="rId18"/>
    <p:sldId id="301" r:id="rId19"/>
    <p:sldId id="312" r:id="rId20"/>
    <p:sldId id="290" r:id="rId21"/>
    <p:sldId id="265" r:id="rId22"/>
    <p:sldId id="319" r:id="rId23"/>
    <p:sldId id="277" r:id="rId24"/>
    <p:sldId id="317" r:id="rId25"/>
    <p:sldId id="282" r:id="rId26"/>
    <p:sldId id="306" r:id="rId27"/>
    <p:sldId id="297" r:id="rId28"/>
    <p:sldId id="309" r:id="rId29"/>
    <p:sldId id="303" r:id="rId30"/>
    <p:sldId id="264" r:id="rId31"/>
    <p:sldId id="272" r:id="rId32"/>
    <p:sldId id="302" r:id="rId33"/>
    <p:sldId id="284" r:id="rId34"/>
    <p:sldId id="285" r:id="rId35"/>
    <p:sldId id="286" r:id="rId36"/>
    <p:sldId id="287" r:id="rId37"/>
    <p:sldId id="288" r:id="rId38"/>
    <p:sldId id="291" r:id="rId39"/>
    <p:sldId id="292" r:id="rId40"/>
    <p:sldId id="293" r:id="rId41"/>
    <p:sldId id="294" r:id="rId42"/>
    <p:sldId id="295" r:id="rId43"/>
    <p:sldId id="296" r:id="rId44"/>
    <p:sldId id="257" r:id="rId45"/>
    <p:sldId id="259" r:id="rId46"/>
    <p:sldId id="260" r:id="rId47"/>
    <p:sldId id="262" r:id="rId48"/>
    <p:sldId id="261" r:id="rId49"/>
    <p:sldId id="263" r:id="rId50"/>
    <p:sldId id="266" r:id="rId51"/>
    <p:sldId id="268" r:id="rId52"/>
    <p:sldId id="269" r:id="rId53"/>
    <p:sldId id="270" r:id="rId54"/>
    <p:sldId id="271" r:id="rId55"/>
    <p:sldId id="273" r:id="rId56"/>
    <p:sldId id="274" r:id="rId57"/>
    <p:sldId id="275" r:id="rId58"/>
    <p:sldId id="276" r:id="rId59"/>
    <p:sldId id="278" r:id="rId60"/>
    <p:sldId id="279" r:id="rId61"/>
    <p:sldId id="280" r:id="rId62"/>
    <p:sldId id="281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578B3-E3D9-46B4-8EC2-69332497AD3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E8CAD-86C8-46BC-81C2-892F8D0D3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95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EF59312-5431-40FC-98A6-8182BB3AA784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B37E062-F9A8-4D1A-9393-78D8F6C612F1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9312-5431-40FC-98A6-8182BB3AA784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E062-F9A8-4D1A-9393-78D8F6C61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9312-5431-40FC-98A6-8182BB3AA784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E062-F9A8-4D1A-9393-78D8F6C61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9312-5431-40FC-98A6-8182BB3AA784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E062-F9A8-4D1A-9393-78D8F6C61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9312-5431-40FC-98A6-8182BB3AA784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E062-F9A8-4D1A-9393-78D8F6C61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9312-5431-40FC-98A6-8182BB3AA784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E062-F9A8-4D1A-9393-78D8F6C612F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9312-5431-40FC-98A6-8182BB3AA784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E062-F9A8-4D1A-9393-78D8F6C61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9312-5431-40FC-98A6-8182BB3AA784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E062-F9A8-4D1A-9393-78D8F6C61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9312-5431-40FC-98A6-8182BB3AA784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E062-F9A8-4D1A-9393-78D8F6C61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9312-5431-40FC-98A6-8182BB3AA784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E062-F9A8-4D1A-9393-78D8F6C612F1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9312-5431-40FC-98A6-8182BB3AA784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E062-F9A8-4D1A-9393-78D8F6C61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EF59312-5431-40FC-98A6-8182BB3AA784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B37E062-F9A8-4D1A-9393-78D8F6C612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3048000"/>
            <a:ext cx="3313355" cy="2092124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ZAP!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Periodic Table,</a:t>
            </a:r>
            <a:br>
              <a:rPr lang="en-US" b="1" dirty="0" smtClean="0"/>
            </a:br>
            <a:r>
              <a:rPr lang="en-US" b="1" dirty="0" smtClean="0"/>
              <a:t>Matter, </a:t>
            </a:r>
            <a:br>
              <a:rPr lang="en-US" b="1" dirty="0" smtClean="0"/>
            </a:br>
            <a:r>
              <a:rPr lang="en-US" b="1" dirty="0" smtClean="0"/>
              <a:t>&amp; </a:t>
            </a:r>
            <a:br>
              <a:rPr lang="en-US" b="1" dirty="0" smtClean="0"/>
            </a:br>
            <a:r>
              <a:rPr lang="en-US" b="1" dirty="0" smtClean="0"/>
              <a:t>Scientific Method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5105400"/>
            <a:ext cx="3309803" cy="1260629"/>
          </a:xfrm>
        </p:spPr>
        <p:txBody>
          <a:bodyPr/>
          <a:lstStyle/>
          <a:p>
            <a:r>
              <a:rPr lang="en-US" dirty="0" smtClean="0"/>
              <a:t>Review Game</a:t>
            </a:r>
            <a:endParaRPr lang="en-US" dirty="0"/>
          </a:p>
        </p:txBody>
      </p:sp>
      <p:pic>
        <p:nvPicPr>
          <p:cNvPr id="1026" name="Picture 2" descr="C:\Users\CHandshoe\AppData\Local\Microsoft\Windows\Temporary Internet Files\Content.IE5\C9PX657F\MP90044246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83398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5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85800"/>
            <a:ext cx="6777317" cy="404237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3600" dirty="0" smtClean="0"/>
              <a:t>Using the pH scale, which </a:t>
            </a:r>
          </a:p>
          <a:p>
            <a:pPr marL="68580" indent="0" algn="ctr">
              <a:buNone/>
            </a:pPr>
            <a:r>
              <a:rPr lang="en-US" sz="3600" dirty="0" smtClean="0"/>
              <a:t>is the most </a:t>
            </a:r>
            <a:r>
              <a:rPr lang="en-US" sz="3600" b="1" u="sng" dirty="0" smtClean="0"/>
              <a:t>ACIDIC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84672"/>
            <a:ext cx="8839200" cy="37217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8040" y="5425440"/>
            <a:ext cx="747776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5626685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STOMACH ACID</a:t>
            </a:r>
          </a:p>
        </p:txBody>
      </p:sp>
    </p:spTree>
    <p:extLst>
      <p:ext uri="{BB962C8B-B14F-4D97-AF65-F5344CB8AC3E}">
        <p14:creationId xmlns:p14="http://schemas.microsoft.com/office/powerpoint/2010/main" val="285397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" y="685800"/>
            <a:ext cx="7010400" cy="3508977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US" sz="3200" b="1" dirty="0" smtClean="0"/>
              <a:t>Located in GROUP 18, these elements do not react with others unless they are forced in lab.</a:t>
            </a:r>
            <a:endParaRPr lang="en-US" sz="4400" b="1" dirty="0" smtClean="0"/>
          </a:p>
        </p:txBody>
      </p:sp>
      <p:pic>
        <p:nvPicPr>
          <p:cNvPr id="13314" name="Picture 2" descr="https://classconnection.s3.amazonaws.com/589/flashcards/885589/png/noble_gases132042985643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1" r="7072" b="10939"/>
          <a:stretch/>
        </p:blipFill>
        <p:spPr bwMode="auto">
          <a:xfrm>
            <a:off x="685800" y="2209800"/>
            <a:ext cx="76962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6070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NOBLE GASES</a:t>
            </a:r>
          </a:p>
        </p:txBody>
      </p:sp>
    </p:spTree>
    <p:extLst>
      <p:ext uri="{BB962C8B-B14F-4D97-AF65-F5344CB8AC3E}">
        <p14:creationId xmlns:p14="http://schemas.microsoft.com/office/powerpoint/2010/main" val="281077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1623"/>
            <a:ext cx="5334000" cy="3508977"/>
          </a:xfrm>
        </p:spPr>
        <p:txBody>
          <a:bodyPr>
            <a:normAutofit fontScale="92500"/>
          </a:bodyPr>
          <a:lstStyle/>
          <a:p>
            <a:pPr marL="68580" lvl="0" indent="0">
              <a:buNone/>
            </a:pPr>
            <a:r>
              <a:rPr lang="en-US" sz="4000" dirty="0" smtClean="0"/>
              <a:t>Name </a:t>
            </a:r>
            <a:r>
              <a:rPr lang="en-US" sz="4000" b="1" u="sng" dirty="0" smtClean="0"/>
              <a:t>three</a:t>
            </a:r>
            <a:r>
              <a:rPr lang="en-US" sz="4000" dirty="0" smtClean="0"/>
              <a:t> pieces of safety </a:t>
            </a:r>
            <a:r>
              <a:rPr lang="en-US" sz="4000" dirty="0"/>
              <a:t>equipment </a:t>
            </a:r>
            <a:r>
              <a:rPr lang="en-US" sz="4000" dirty="0" smtClean="0"/>
              <a:t>that Andrew needs to use in order to heat </a:t>
            </a:r>
            <a:r>
              <a:rPr lang="en-US" sz="4000" dirty="0"/>
              <a:t>up a glass beaker </a:t>
            </a:r>
            <a:r>
              <a:rPr lang="en-US" sz="4000" dirty="0" smtClean="0"/>
              <a:t>filled with water.</a:t>
            </a:r>
            <a:endParaRPr lang="en-US" sz="4000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2743200" cy="38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494792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Heat resistant gloves, safety goggles, tongs</a:t>
            </a:r>
          </a:p>
        </p:txBody>
      </p:sp>
    </p:spTree>
    <p:extLst>
      <p:ext uri="{BB962C8B-B14F-4D97-AF65-F5344CB8AC3E}">
        <p14:creationId xmlns:p14="http://schemas.microsoft.com/office/powerpoint/2010/main" val="126928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620000" cy="3508977"/>
          </a:xfrm>
        </p:spPr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en-US" sz="3200" dirty="0" smtClean="0"/>
              <a:t>Which </a:t>
            </a:r>
            <a:r>
              <a:rPr lang="en-US" sz="3200" b="1" u="sng" dirty="0" smtClean="0"/>
              <a:t>TWO</a:t>
            </a:r>
            <a:r>
              <a:rPr lang="en-US" sz="3200" dirty="0" smtClean="0"/>
              <a:t> properties make metal a good choice to use </a:t>
            </a:r>
            <a:r>
              <a:rPr lang="en-US" sz="3200" b="1" dirty="0" smtClean="0"/>
              <a:t>AS WIRE </a:t>
            </a:r>
            <a:r>
              <a:rPr lang="en-US" sz="3200" dirty="0" smtClean="0"/>
              <a:t>in electronics?</a:t>
            </a:r>
          </a:p>
          <a:p>
            <a:pPr marL="68580" indent="0">
              <a:buNone/>
            </a:pPr>
            <a:endParaRPr lang="en-US" sz="1600" b="1" dirty="0"/>
          </a:p>
          <a:p>
            <a:pPr marL="68580" indent="0">
              <a:buNone/>
            </a:pPr>
            <a:r>
              <a:rPr lang="en-US" sz="3200" b="1" dirty="0" smtClean="0"/>
              <a:t>	high density		conductivity</a:t>
            </a:r>
          </a:p>
          <a:p>
            <a:pPr marL="68580" indent="0">
              <a:buNone/>
            </a:pPr>
            <a:r>
              <a:rPr lang="en-US" sz="3200" b="1" dirty="0" smtClean="0"/>
              <a:t>	ductility			luster</a:t>
            </a:r>
          </a:p>
          <a:p>
            <a:pPr marL="68580" indent="0">
              <a:buNone/>
            </a:pPr>
            <a:r>
              <a:rPr lang="en-US" sz="3200" b="1" dirty="0" smtClean="0"/>
              <a:t>			</a:t>
            </a:r>
            <a:endParaRPr lang="en-US" sz="3200" b="1" dirty="0"/>
          </a:p>
        </p:txBody>
      </p:sp>
      <p:pic>
        <p:nvPicPr>
          <p:cNvPr id="15362" name="Picture 2" descr="C:\Users\CHandshoe\AppData\Local\Microsoft\Windows\Temporary Internet Files\Content.IE5\4KMUN74T\MC9000888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44880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1295400" y="3429000"/>
            <a:ext cx="685800" cy="6858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4876800" y="2438400"/>
            <a:ext cx="685800" cy="6858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" y="685800"/>
            <a:ext cx="7559040" cy="3508977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US" sz="5400" b="1" dirty="0" smtClean="0"/>
              <a:t>Element, Compound, or Mixture?</a:t>
            </a:r>
          </a:p>
        </p:txBody>
      </p:sp>
      <p:pic>
        <p:nvPicPr>
          <p:cNvPr id="11266" name="Picture 2" descr="http://elte.prompt.hu/sites/default/files/tananyagok/atmospheric/images/5aaac0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3200400" cy="351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24384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COMPOUND</a:t>
            </a:r>
          </a:p>
          <a:p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4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76922"/>
            <a:ext cx="7772400" cy="350897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4800" b="1" dirty="0" smtClean="0"/>
              <a:t>What does a triple beam balance measure?</a:t>
            </a:r>
            <a:endParaRPr lang="en-US" sz="4800" b="1" dirty="0"/>
          </a:p>
        </p:txBody>
      </p:sp>
      <p:pic>
        <p:nvPicPr>
          <p:cNvPr id="3074" name="Picture 2" descr="http://www.lightlabsusa.com/images/P/1650-W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" y="2286000"/>
            <a:ext cx="7338060" cy="416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5787753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MASS (weight)</a:t>
            </a:r>
          </a:p>
        </p:txBody>
      </p:sp>
    </p:spTree>
    <p:extLst>
      <p:ext uri="{BB962C8B-B14F-4D97-AF65-F5344CB8AC3E}">
        <p14:creationId xmlns:p14="http://schemas.microsoft.com/office/powerpoint/2010/main" val="377463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" y="685800"/>
            <a:ext cx="7010400" cy="3508977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US" sz="4000" b="1" dirty="0" smtClean="0"/>
              <a:t>As you move across a period, what happens to the atomic number?</a:t>
            </a:r>
            <a:endParaRPr lang="en-US" sz="5400" b="1" dirty="0" smtClean="0"/>
          </a:p>
        </p:txBody>
      </p:sp>
      <p:pic>
        <p:nvPicPr>
          <p:cNvPr id="17410" name="Picture 2" descr="http://www.meta-synthesis.com/webbook/35_pt/we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7" t="38237" b="52321"/>
          <a:stretch/>
        </p:blipFill>
        <p:spPr bwMode="auto">
          <a:xfrm>
            <a:off x="609600" y="3228340"/>
            <a:ext cx="8001000" cy="101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4495800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Atomic number </a:t>
            </a:r>
            <a:r>
              <a:rPr lang="en-US" sz="3600" b="1" dirty="0" smtClean="0">
                <a:solidFill>
                  <a:srgbClr val="FF0000"/>
                </a:solidFill>
              </a:rPr>
              <a:t>increases</a:t>
            </a:r>
            <a:r>
              <a:rPr lang="en-US" sz="3600" dirty="0" smtClean="0">
                <a:solidFill>
                  <a:srgbClr val="FF0000"/>
                </a:solidFill>
              </a:rPr>
              <a:t> as you move across the period. </a:t>
            </a:r>
          </a:p>
        </p:txBody>
      </p:sp>
    </p:spTree>
    <p:extLst>
      <p:ext uri="{BB962C8B-B14F-4D97-AF65-F5344CB8AC3E}">
        <p14:creationId xmlns:p14="http://schemas.microsoft.com/office/powerpoint/2010/main" val="281069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" y="685800"/>
            <a:ext cx="7010400" cy="3508977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US" sz="3200" b="1" dirty="0" smtClean="0"/>
              <a:t>What does the </a:t>
            </a:r>
            <a:r>
              <a:rPr lang="en-US" sz="3200" b="1" u="sng" dirty="0" smtClean="0"/>
              <a:t>blue color </a:t>
            </a:r>
            <a:r>
              <a:rPr lang="en-US" sz="3200" b="1" dirty="0" smtClean="0"/>
              <a:t>represent on this Periodic Table?</a:t>
            </a:r>
            <a:endParaRPr lang="en-US" sz="4400" b="1" dirty="0" smtClean="0"/>
          </a:p>
        </p:txBody>
      </p:sp>
      <p:pic>
        <p:nvPicPr>
          <p:cNvPr id="20482" name="Picture 2" descr="http://www.angelo.edu/faculty/kboudrea/periodic/physical_metals_fig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5" t="-14720" r="15105" b="3573"/>
          <a:stretch/>
        </p:blipFill>
        <p:spPr bwMode="auto">
          <a:xfrm>
            <a:off x="523240" y="1219200"/>
            <a:ext cx="7667625" cy="529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2590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NONMETALS</a:t>
            </a:r>
          </a:p>
        </p:txBody>
      </p:sp>
    </p:spTree>
    <p:extLst>
      <p:ext uri="{BB962C8B-B14F-4D97-AF65-F5344CB8AC3E}">
        <p14:creationId xmlns:p14="http://schemas.microsoft.com/office/powerpoint/2010/main" val="346214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76922"/>
            <a:ext cx="7772400" cy="350897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4800" b="1" dirty="0" smtClean="0"/>
              <a:t>Acid, Base or Neutral?</a:t>
            </a:r>
            <a:endParaRPr lang="en-US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3"/>
          <a:stretch/>
        </p:blipFill>
        <p:spPr>
          <a:xfrm>
            <a:off x="2133600" y="1905000"/>
            <a:ext cx="4495800" cy="39409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2133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ACID</a:t>
            </a:r>
          </a:p>
        </p:txBody>
      </p:sp>
    </p:spTree>
    <p:extLst>
      <p:ext uri="{BB962C8B-B14F-4D97-AF65-F5344CB8AC3E}">
        <p14:creationId xmlns:p14="http://schemas.microsoft.com/office/powerpoint/2010/main" val="233108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" y="685800"/>
            <a:ext cx="7010400" cy="3508977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US" sz="3200" b="1" dirty="0" smtClean="0"/>
              <a:t>Located in GROUP 17, these elements react quickly with other elements to form salts.</a:t>
            </a:r>
            <a:endParaRPr lang="en-US" sz="4400" b="1" dirty="0" smtClean="0"/>
          </a:p>
        </p:txBody>
      </p:sp>
      <p:pic>
        <p:nvPicPr>
          <p:cNvPr id="14338" name="Picture 2" descr="http://www.ilpi.com/msds/ref/gifs/haloge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695844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2440" y="5638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HALOGENS</a:t>
            </a:r>
          </a:p>
        </p:txBody>
      </p:sp>
    </p:spTree>
    <p:extLst>
      <p:ext uri="{BB962C8B-B14F-4D97-AF65-F5344CB8AC3E}">
        <p14:creationId xmlns:p14="http://schemas.microsoft.com/office/powerpoint/2010/main" val="294695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" y="685800"/>
            <a:ext cx="7010400" cy="3508977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US" sz="4000" b="1" dirty="0" smtClean="0"/>
              <a:t>This dull, brittle solid is most likely a METAL, NONMETAL, or METALLOID?</a:t>
            </a:r>
            <a:endParaRPr lang="en-US" sz="5400" b="1" dirty="0" smtClean="0"/>
          </a:p>
        </p:txBody>
      </p:sp>
      <p:pic>
        <p:nvPicPr>
          <p:cNvPr id="18434" name="Picture 2" descr="http://upload.wikimedia.org/wikipedia/commons/4/44/Sulfur-sampl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" t="6898" r="13632" b="12793"/>
          <a:stretch/>
        </p:blipFill>
        <p:spPr bwMode="auto">
          <a:xfrm>
            <a:off x="2133600" y="2796708"/>
            <a:ext cx="4495800" cy="352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2600" y="4953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NONMETAL</a:t>
            </a:r>
          </a:p>
        </p:txBody>
      </p:sp>
    </p:spTree>
    <p:extLst>
      <p:ext uri="{BB962C8B-B14F-4D97-AF65-F5344CB8AC3E}">
        <p14:creationId xmlns:p14="http://schemas.microsoft.com/office/powerpoint/2010/main" val="1030950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en-US" sz="3200" b="1" dirty="0" smtClean="0"/>
              <a:t>This change of state is an example of</a:t>
            </a:r>
          </a:p>
          <a:p>
            <a:pPr marL="6858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basic change</a:t>
            </a:r>
          </a:p>
          <a:p>
            <a:pPr marL="68580" indent="0">
              <a:buNone/>
            </a:pPr>
            <a:r>
              <a:rPr lang="en-US" sz="3200" dirty="0"/>
              <a:t>	B</a:t>
            </a:r>
            <a:r>
              <a:rPr lang="en-US" sz="3200" dirty="0" smtClean="0"/>
              <a:t>. physical change</a:t>
            </a:r>
          </a:p>
          <a:p>
            <a:pPr marL="6858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C. extreme change</a:t>
            </a:r>
          </a:p>
          <a:p>
            <a:pPr marL="6858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D. chemical change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14800"/>
            <a:ext cx="3101938" cy="2056720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 rot="20990007">
            <a:off x="1274342" y="2209800"/>
            <a:ext cx="685800" cy="6858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6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371600"/>
            <a:ext cx="6777317" cy="3508977"/>
          </a:xfrm>
        </p:spPr>
        <p:txBody>
          <a:bodyPr>
            <a:normAutofit lnSpcReduction="10000"/>
          </a:bodyPr>
          <a:lstStyle/>
          <a:p>
            <a:pPr marL="68580" lvl="0" indent="0" algn="ctr">
              <a:buNone/>
            </a:pPr>
            <a:r>
              <a:rPr lang="en-US" sz="4800" dirty="0"/>
              <a:t>What can scientists do to increase the accuracy and reliability of their experiments?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2440" y="499246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REPEAT THEM!</a:t>
            </a:r>
          </a:p>
        </p:txBody>
      </p:sp>
    </p:spTree>
    <p:extLst>
      <p:ext uri="{BB962C8B-B14F-4D97-AF65-F5344CB8AC3E}">
        <p14:creationId xmlns:p14="http://schemas.microsoft.com/office/powerpoint/2010/main" val="334634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010400" cy="350897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4400" dirty="0" smtClean="0"/>
              <a:t>You smell an egg frying in a pan.  Which type of system would be observed?</a:t>
            </a:r>
          </a:p>
        </p:txBody>
      </p:sp>
      <p:pic>
        <p:nvPicPr>
          <p:cNvPr id="21506" name="Picture 2" descr="https://ecourses.ou.edu/ebook/thermodynamics/ch07/sec073/media/th070302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1570"/>
            <a:ext cx="3457575" cy="358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3808654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OPEN SYSTEM</a:t>
            </a:r>
          </a:p>
        </p:txBody>
      </p:sp>
    </p:spTree>
    <p:extLst>
      <p:ext uri="{BB962C8B-B14F-4D97-AF65-F5344CB8AC3E}">
        <p14:creationId xmlns:p14="http://schemas.microsoft.com/office/powerpoint/2010/main" val="277542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838200"/>
            <a:ext cx="6858000" cy="518160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sz="4700" b="1" dirty="0" smtClean="0"/>
              <a:t>Put the following steps of the  Scientific Method in order. </a:t>
            </a:r>
          </a:p>
          <a:p>
            <a:endParaRPr lang="en-US" sz="1400" dirty="0"/>
          </a:p>
          <a:p>
            <a:pPr marL="45720" indent="0">
              <a:buNone/>
            </a:pPr>
            <a:r>
              <a:rPr lang="en-US" sz="3600" dirty="0" smtClean="0"/>
              <a:t>	</a:t>
            </a:r>
          </a:p>
          <a:p>
            <a:pPr marL="4572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A. Form a hypothesis</a:t>
            </a:r>
          </a:p>
          <a:p>
            <a:pPr marL="45720" indent="0">
              <a:buNone/>
            </a:pPr>
            <a:endParaRPr lang="en-US" sz="3000" dirty="0" smtClean="0"/>
          </a:p>
          <a:p>
            <a:pPr marL="4572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B. Make a conclusion</a:t>
            </a:r>
          </a:p>
          <a:p>
            <a:pPr marL="45720" indent="0">
              <a:buNone/>
            </a:pPr>
            <a:endParaRPr lang="en-US" sz="2600" dirty="0" smtClean="0"/>
          </a:p>
          <a:p>
            <a:pPr marL="4572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C. Perform the experiment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2286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r>
              <a:rPr lang="en-US" sz="3600" dirty="0" smtClean="0">
                <a:solidFill>
                  <a:srgbClr val="FF0000"/>
                </a:solidFill>
              </a:rPr>
              <a:t> then </a:t>
            </a:r>
            <a:r>
              <a:rPr lang="en-US" sz="3600" b="1" dirty="0" smtClean="0">
                <a:solidFill>
                  <a:srgbClr val="FF0000"/>
                </a:solidFill>
              </a:rPr>
              <a:t>C</a:t>
            </a:r>
            <a:r>
              <a:rPr lang="en-US" sz="3600" dirty="0" smtClean="0">
                <a:solidFill>
                  <a:srgbClr val="FF0000"/>
                </a:solidFill>
              </a:rPr>
              <a:t> then </a:t>
            </a:r>
            <a:r>
              <a:rPr lang="en-US" sz="3600" b="1" dirty="0" smtClean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55188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010400" cy="350897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4400" dirty="0" smtClean="0"/>
              <a:t>A look inside an atom would reveal a nucleus made up of what kind(s) of particles?</a:t>
            </a:r>
          </a:p>
        </p:txBody>
      </p:sp>
      <p:pic>
        <p:nvPicPr>
          <p:cNvPr id="19460" name="Picture 4" descr="http://www.daviddarling.info/images/Rutherford_atomic_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31286"/>
            <a:ext cx="3200400" cy="324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3810000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PROTONS and NEUTRONS</a:t>
            </a:r>
          </a:p>
        </p:txBody>
      </p:sp>
    </p:spTree>
    <p:extLst>
      <p:ext uri="{BB962C8B-B14F-4D97-AF65-F5344CB8AC3E}">
        <p14:creationId xmlns:p14="http://schemas.microsoft.com/office/powerpoint/2010/main" val="326026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6777317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200" b="1" dirty="0" smtClean="0"/>
              <a:t>Rusting metal is an example of </a:t>
            </a:r>
          </a:p>
          <a:p>
            <a:pPr marL="365760" lvl="1" indent="0">
              <a:buNone/>
            </a:pPr>
            <a:r>
              <a:rPr lang="en-US" sz="2800" dirty="0" smtClean="0"/>
              <a:t>A. a physical change</a:t>
            </a:r>
          </a:p>
          <a:p>
            <a:pPr marL="365760" lvl="1" indent="0">
              <a:buNone/>
            </a:pPr>
            <a:r>
              <a:rPr lang="en-US" sz="2800" dirty="0" smtClean="0"/>
              <a:t>B. a chemical change</a:t>
            </a:r>
          </a:p>
          <a:p>
            <a:pPr marL="365760" lvl="1" indent="0">
              <a:buNone/>
            </a:pPr>
            <a:r>
              <a:rPr lang="en-US" sz="2800" dirty="0" smtClean="0"/>
              <a:t>C. matter being created</a:t>
            </a:r>
          </a:p>
          <a:p>
            <a:pPr marL="365760" lvl="1" indent="0">
              <a:buNone/>
            </a:pPr>
            <a:r>
              <a:rPr lang="en-US" sz="2800" dirty="0" smtClean="0"/>
              <a:t>D. matter being destroyed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45733"/>
            <a:ext cx="4632960" cy="3055067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 rot="20990007">
            <a:off x="512342" y="1621258"/>
            <a:ext cx="685800" cy="6858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56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5943600" cy="4876800"/>
          </a:xfrm>
        </p:spPr>
        <p:txBody>
          <a:bodyPr anchor="ctr">
            <a:normAutofit/>
          </a:bodyPr>
          <a:lstStyle/>
          <a:p>
            <a:pPr marL="68580" indent="0" algn="ctr">
              <a:buNone/>
            </a:pPr>
            <a:r>
              <a:rPr lang="en-US" sz="4400" b="1" dirty="0"/>
              <a:t>Qualitative or Quantitative Observation?</a:t>
            </a:r>
          </a:p>
          <a:p>
            <a:pPr marL="365760" lvl="1" indent="0">
              <a:buNone/>
            </a:pPr>
            <a:endParaRPr lang="en-US" sz="900" i="1" dirty="0"/>
          </a:p>
          <a:p>
            <a:pPr marL="365760" lvl="1" indent="0">
              <a:buNone/>
            </a:pPr>
            <a:r>
              <a:rPr lang="en-US" sz="3800" i="1" dirty="0" smtClean="0"/>
              <a:t>“Today’s temperature is four degrees warmer than yesterday’s.</a:t>
            </a:r>
            <a:endParaRPr lang="en-US" sz="3800" dirty="0"/>
          </a:p>
          <a:p>
            <a:endParaRPr lang="en-US" sz="3800" dirty="0"/>
          </a:p>
        </p:txBody>
      </p:sp>
      <p:pic>
        <p:nvPicPr>
          <p:cNvPr id="8194" name="Picture 2" descr="http://www.acurite.com/media/catalog/product/cache/1/thumbnail/9df78eab33525d08d6e5fb8d27136e95/0/0/00339-800x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6" r="33282"/>
          <a:stretch/>
        </p:blipFill>
        <p:spPr bwMode="auto">
          <a:xfrm>
            <a:off x="6705600" y="685093"/>
            <a:ext cx="1794510" cy="539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7500" y="542045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QUANTITATIVE</a:t>
            </a:r>
          </a:p>
        </p:txBody>
      </p:sp>
    </p:spTree>
    <p:extLst>
      <p:ext uri="{BB962C8B-B14F-4D97-AF65-F5344CB8AC3E}">
        <p14:creationId xmlns:p14="http://schemas.microsoft.com/office/powerpoint/2010/main" val="240082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010400" cy="350897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4400" dirty="0" smtClean="0"/>
              <a:t>Baking soda has a pH of 8.2 and tastes bitter. This means baking soda is</a:t>
            </a:r>
          </a:p>
          <a:p>
            <a:pPr marL="365760" lvl="1" indent="0">
              <a:buNone/>
            </a:pPr>
            <a:r>
              <a:rPr lang="en-US" sz="3600" dirty="0" smtClean="0"/>
              <a:t>A. neutral</a:t>
            </a:r>
          </a:p>
          <a:p>
            <a:pPr marL="365760" lvl="1" indent="0">
              <a:buNone/>
            </a:pPr>
            <a:r>
              <a:rPr lang="en-US" sz="3600" dirty="0" smtClean="0"/>
              <a:t>B. acidic</a:t>
            </a:r>
          </a:p>
          <a:p>
            <a:pPr marL="365760" lvl="1" indent="0">
              <a:buNone/>
            </a:pPr>
            <a:r>
              <a:rPr lang="en-US" sz="3600" dirty="0" smtClean="0"/>
              <a:t>C. basic</a:t>
            </a:r>
          </a:p>
          <a:p>
            <a:pPr marL="365760" lvl="1" indent="0">
              <a:buNone/>
            </a:pPr>
            <a:r>
              <a:rPr lang="en-US" sz="3600" dirty="0" smtClean="0"/>
              <a:t>D. flammable</a:t>
            </a:r>
          </a:p>
        </p:txBody>
      </p:sp>
      <p:pic>
        <p:nvPicPr>
          <p:cNvPr id="6146" name="Picture 2" descr="http://www.armandhammer.com/Images/Deodorization/Baking-Soda-Category-her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43200"/>
            <a:ext cx="467359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 rot="20990007">
            <a:off x="512343" y="4017541"/>
            <a:ext cx="685800" cy="6858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6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" y="685800"/>
            <a:ext cx="7559040" cy="3508977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US" sz="5400" b="1" dirty="0" smtClean="0"/>
              <a:t>Molecule, Compound, or Mixture?</a:t>
            </a:r>
          </a:p>
        </p:txBody>
      </p:sp>
      <p:pic>
        <p:nvPicPr>
          <p:cNvPr id="11268" name="Picture 4" descr="http://t0.gstatic.com/images?q=tbn:ANd9GcSgA9M1pzwqyQ8b_BrptHt-7xTu1DwgK1FdgEE0ATBHISecv17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8889"/>
          <a:stretch/>
        </p:blipFill>
        <p:spPr bwMode="auto">
          <a:xfrm>
            <a:off x="2914650" y="3276600"/>
            <a:ext cx="3181350" cy="285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5562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MIXTURE</a:t>
            </a:r>
          </a:p>
        </p:txBody>
      </p:sp>
    </p:spTree>
    <p:extLst>
      <p:ext uri="{BB962C8B-B14F-4D97-AF65-F5344CB8AC3E}">
        <p14:creationId xmlns:p14="http://schemas.microsoft.com/office/powerpoint/2010/main" val="183860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85800"/>
            <a:ext cx="6777317" cy="404237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3600" dirty="0" smtClean="0"/>
              <a:t>Using the pH scale, which </a:t>
            </a:r>
          </a:p>
          <a:p>
            <a:pPr marL="68580" indent="0" algn="ctr">
              <a:buNone/>
            </a:pPr>
            <a:r>
              <a:rPr lang="en-US" sz="3600" dirty="0" smtClean="0"/>
              <a:t>substance is </a:t>
            </a:r>
            <a:r>
              <a:rPr lang="en-US" sz="3600" b="1" u="sng" dirty="0" smtClean="0"/>
              <a:t>NEUTRAL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84672"/>
            <a:ext cx="8839200" cy="37217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5394960"/>
            <a:ext cx="7772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569976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35716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6777317" cy="3508977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US" sz="5400" dirty="0" smtClean="0"/>
              <a:t>The </a:t>
            </a:r>
            <a:r>
              <a:rPr lang="en-US" sz="5400" b="1" dirty="0" smtClean="0"/>
              <a:t>ONLY</a:t>
            </a:r>
            <a:r>
              <a:rPr lang="en-US" sz="5400" dirty="0" smtClean="0"/>
              <a:t> sure evidence of a chemical change is ________________ .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3736925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</a:t>
            </a:r>
            <a:r>
              <a:rPr lang="en-US" sz="3600" dirty="0" smtClean="0">
                <a:solidFill>
                  <a:srgbClr val="FF0000"/>
                </a:solidFill>
              </a:rPr>
              <a:t> NEW substance</a:t>
            </a:r>
          </a:p>
        </p:txBody>
      </p:sp>
    </p:spTree>
    <p:extLst>
      <p:ext uri="{BB962C8B-B14F-4D97-AF65-F5344CB8AC3E}">
        <p14:creationId xmlns:p14="http://schemas.microsoft.com/office/powerpoint/2010/main" val="17141215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762000"/>
            <a:ext cx="6777317" cy="3508977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sz="4300" dirty="0"/>
              <a:t>Reese wants to know if the number of toppings on her pizza affects the price she will have to pay</a:t>
            </a:r>
            <a:r>
              <a:rPr lang="en-US" sz="4300" dirty="0" smtClean="0"/>
              <a:t>.</a:t>
            </a:r>
          </a:p>
          <a:p>
            <a:endParaRPr lang="en-US" sz="3600" dirty="0"/>
          </a:p>
          <a:p>
            <a:pPr marL="365760" lvl="1" indent="0">
              <a:buNone/>
            </a:pPr>
            <a:r>
              <a:rPr lang="en-US" sz="3200" dirty="0"/>
              <a:t>What is </a:t>
            </a:r>
            <a:r>
              <a:rPr lang="en-US" sz="3200" dirty="0" smtClean="0"/>
              <a:t>the </a:t>
            </a:r>
            <a:r>
              <a:rPr lang="en-US" sz="3200" b="1" u="sng" dirty="0" smtClean="0"/>
              <a:t>dependent </a:t>
            </a:r>
            <a:r>
              <a:rPr lang="en-US" sz="3200" b="1" u="sng" dirty="0"/>
              <a:t>variable</a:t>
            </a:r>
            <a:r>
              <a:rPr lang="en-US" sz="3200" dirty="0"/>
              <a:t>? </a:t>
            </a:r>
          </a:p>
          <a:p>
            <a:pPr marL="365760" lvl="1" indent="0">
              <a:buNone/>
            </a:pPr>
            <a:endParaRPr lang="en-US" sz="3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996" l="242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133600" cy="214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41910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PRICE of PIZZA</a:t>
            </a:r>
          </a:p>
        </p:txBody>
      </p:sp>
    </p:spTree>
    <p:extLst>
      <p:ext uri="{BB962C8B-B14F-4D97-AF65-F5344CB8AC3E}">
        <p14:creationId xmlns:p14="http://schemas.microsoft.com/office/powerpoint/2010/main" val="20482390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96423"/>
            <a:ext cx="6553200" cy="3508977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sz="3600" i="1" dirty="0"/>
              <a:t>If you increase the amount of blood in the water, then more sharks will come.</a:t>
            </a:r>
            <a:r>
              <a:rPr lang="en-US" sz="3600" dirty="0"/>
              <a:t> </a:t>
            </a:r>
            <a:endParaRPr lang="en-US" sz="3600" dirty="0" smtClean="0"/>
          </a:p>
          <a:p>
            <a:pPr marL="365760" lvl="1" indent="0">
              <a:buNone/>
            </a:pPr>
            <a:endParaRPr lang="en-US" sz="3200" dirty="0"/>
          </a:p>
          <a:p>
            <a:pPr marL="68580" indent="0">
              <a:buNone/>
            </a:pPr>
            <a:r>
              <a:rPr lang="en-US" sz="3400" dirty="0" smtClean="0"/>
              <a:t>What </a:t>
            </a:r>
            <a:r>
              <a:rPr lang="en-US" sz="3400" dirty="0"/>
              <a:t>is the </a:t>
            </a:r>
            <a:endParaRPr lang="en-US" sz="3400" dirty="0" smtClean="0"/>
          </a:p>
          <a:p>
            <a:pPr marL="68580" indent="0">
              <a:buNone/>
            </a:pPr>
            <a:r>
              <a:rPr lang="en-US" sz="3400" b="1" u="sng" dirty="0" smtClean="0"/>
              <a:t>independent variable</a:t>
            </a:r>
            <a:r>
              <a:rPr lang="en-US" sz="3400" dirty="0" smtClean="0"/>
              <a:t>?</a:t>
            </a:r>
            <a:endParaRPr lang="en-US" sz="3400" dirty="0"/>
          </a:p>
          <a:p>
            <a:pPr marL="365760" lvl="1" indent="0">
              <a:buNone/>
            </a:pPr>
            <a:endParaRPr lang="en-US" sz="3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14745" b="63976"/>
          <a:stretch/>
        </p:blipFill>
        <p:spPr bwMode="auto">
          <a:xfrm>
            <a:off x="838200" y="4800600"/>
            <a:ext cx="4546600" cy="103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CHandshoe\AppData\Local\Microsoft\Windows\Temporary Internet Files\Content.IE5\C9PX657F\MC9004448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67000"/>
            <a:ext cx="2286000" cy="296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2800" y="569976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AMOUNT OF BLOOD</a:t>
            </a:r>
          </a:p>
        </p:txBody>
      </p:sp>
    </p:spTree>
    <p:extLst>
      <p:ext uri="{BB962C8B-B14F-4D97-AF65-F5344CB8AC3E}">
        <p14:creationId xmlns:p14="http://schemas.microsoft.com/office/powerpoint/2010/main" val="294199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85800"/>
            <a:ext cx="6777317" cy="404237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3600" dirty="0" smtClean="0"/>
              <a:t>Using the pH scale, which </a:t>
            </a:r>
          </a:p>
          <a:p>
            <a:pPr marL="68580" indent="0" algn="ctr">
              <a:buNone/>
            </a:pPr>
            <a:r>
              <a:rPr lang="en-US" sz="3600" dirty="0" smtClean="0"/>
              <a:t>is the most </a:t>
            </a:r>
            <a:r>
              <a:rPr lang="en-US" sz="3600" b="1" u="sng" dirty="0" smtClean="0"/>
              <a:t>BASIC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84672"/>
            <a:ext cx="8839200" cy="37217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5394960"/>
            <a:ext cx="7772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569976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AMMONIA</a:t>
            </a:r>
          </a:p>
        </p:txBody>
      </p:sp>
    </p:spTree>
    <p:extLst>
      <p:ext uri="{BB962C8B-B14F-4D97-AF65-F5344CB8AC3E}">
        <p14:creationId xmlns:p14="http://schemas.microsoft.com/office/powerpoint/2010/main" val="294825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6777317" cy="3508977"/>
          </a:xfrm>
        </p:spPr>
        <p:txBody>
          <a:bodyPr>
            <a:noAutofit/>
          </a:bodyPr>
          <a:lstStyle/>
          <a:p>
            <a:r>
              <a:rPr lang="en-US" sz="3200" dirty="0" smtClean="0"/>
              <a:t>Which of the following is an example of a chemical change?</a:t>
            </a:r>
          </a:p>
          <a:p>
            <a:pPr lvl="1"/>
            <a:r>
              <a:rPr lang="en-US" sz="3200" dirty="0" smtClean="0"/>
              <a:t>A. crumpled paper</a:t>
            </a:r>
          </a:p>
          <a:p>
            <a:pPr lvl="1"/>
            <a:r>
              <a:rPr lang="en-US" sz="3200" dirty="0" smtClean="0"/>
              <a:t>B. a burning log of wood</a:t>
            </a:r>
          </a:p>
          <a:p>
            <a:pPr lvl="1"/>
            <a:r>
              <a:rPr lang="en-US" sz="3200" dirty="0" smtClean="0"/>
              <a:t>C. sugar dissolving in iced tea</a:t>
            </a:r>
          </a:p>
          <a:p>
            <a:pPr lvl="1"/>
            <a:r>
              <a:rPr lang="en-US" sz="3200" dirty="0" smtClean="0"/>
              <a:t>D. a popsicle melting</a:t>
            </a:r>
            <a:endParaRPr lang="en-US" sz="3200" dirty="0"/>
          </a:p>
        </p:txBody>
      </p:sp>
      <p:sp>
        <p:nvSpPr>
          <p:cNvPr id="4" name="5-Point Star 3"/>
          <p:cNvSpPr/>
          <p:nvPr/>
        </p:nvSpPr>
        <p:spPr>
          <a:xfrm rot="20990007">
            <a:off x="893342" y="3180817"/>
            <a:ext cx="685800" cy="6858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6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6777317" cy="3508977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Which of the following is an example of a </a:t>
            </a:r>
            <a:r>
              <a:rPr lang="en-US" sz="3600" dirty="0" smtClean="0"/>
              <a:t>physical </a:t>
            </a:r>
            <a:r>
              <a:rPr lang="en-US" sz="3600" dirty="0"/>
              <a:t>change?</a:t>
            </a:r>
          </a:p>
          <a:p>
            <a:pPr lvl="1"/>
            <a:r>
              <a:rPr lang="en-US" sz="3600" dirty="0"/>
              <a:t>A. crumpled paper</a:t>
            </a:r>
          </a:p>
          <a:p>
            <a:pPr lvl="1"/>
            <a:r>
              <a:rPr lang="en-US" sz="3600" dirty="0"/>
              <a:t>B. </a:t>
            </a:r>
            <a:r>
              <a:rPr lang="en-US" sz="3600" dirty="0" smtClean="0"/>
              <a:t>a burning </a:t>
            </a:r>
            <a:r>
              <a:rPr lang="en-US" sz="3600" dirty="0"/>
              <a:t>log of wood</a:t>
            </a:r>
          </a:p>
          <a:p>
            <a:pPr lvl="1"/>
            <a:r>
              <a:rPr lang="en-US" sz="3600" dirty="0"/>
              <a:t>C. </a:t>
            </a:r>
            <a:r>
              <a:rPr lang="en-US" sz="3600" dirty="0" smtClean="0"/>
              <a:t>a lit match</a:t>
            </a:r>
            <a:endParaRPr lang="en-US" sz="3600" dirty="0"/>
          </a:p>
          <a:p>
            <a:pPr lvl="1"/>
            <a:r>
              <a:rPr lang="en-US" sz="3600" dirty="0"/>
              <a:t>D. </a:t>
            </a:r>
            <a:r>
              <a:rPr lang="en-US" sz="3600" dirty="0" smtClean="0"/>
              <a:t>rotting fruit</a:t>
            </a:r>
            <a:endParaRPr lang="en-US" sz="3600" dirty="0"/>
          </a:p>
          <a:p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 rot="20990007">
            <a:off x="969542" y="2188741"/>
            <a:ext cx="685800" cy="6858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2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6777317" cy="350897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Is this an example of an open or closed system?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133600"/>
            <a:ext cx="4572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569976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AMMONIA</a:t>
            </a:r>
          </a:p>
        </p:txBody>
      </p:sp>
    </p:spTree>
    <p:extLst>
      <p:ext uri="{BB962C8B-B14F-4D97-AF65-F5344CB8AC3E}">
        <p14:creationId xmlns:p14="http://schemas.microsoft.com/office/powerpoint/2010/main" val="120677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641" y="762000"/>
            <a:ext cx="6777317" cy="3508977"/>
          </a:xfrm>
        </p:spPr>
        <p:txBody>
          <a:bodyPr/>
          <a:lstStyle/>
          <a:p>
            <a:r>
              <a:rPr lang="en-US" sz="3600" dirty="0" smtClean="0"/>
              <a:t>Is this a physical or chemical change?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362200"/>
            <a:ext cx="3886200" cy="3134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472439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CHEMICAL</a:t>
            </a:r>
          </a:p>
        </p:txBody>
      </p:sp>
    </p:spTree>
    <p:extLst>
      <p:ext uri="{BB962C8B-B14F-4D97-AF65-F5344CB8AC3E}">
        <p14:creationId xmlns:p14="http://schemas.microsoft.com/office/powerpoint/2010/main" val="216579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447800"/>
            <a:ext cx="4561114" cy="37415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498" y="838200"/>
            <a:ext cx="6777317" cy="350897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List three physical properties of this object.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672237"/>
            <a:ext cx="327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BROWN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SOFT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LIGHT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FUZZY</a:t>
            </a:r>
          </a:p>
          <a:p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15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6777317" cy="350897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smallest particle that makes up ALL matter is the _________.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667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ATOM </a:t>
            </a:r>
          </a:p>
        </p:txBody>
      </p:sp>
    </p:spTree>
    <p:extLst>
      <p:ext uri="{BB962C8B-B14F-4D97-AF65-F5344CB8AC3E}">
        <p14:creationId xmlns:p14="http://schemas.microsoft.com/office/powerpoint/2010/main" val="274555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6777317" cy="350897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Give TWO examples of a PHYSICAL change.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2819400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K.I.S.S. METHOD!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RIPPED PAPER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CRUMBLE PAPER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CUT WOOD</a:t>
            </a:r>
          </a:p>
        </p:txBody>
      </p:sp>
    </p:spTree>
    <p:extLst>
      <p:ext uri="{BB962C8B-B14F-4D97-AF65-F5344CB8AC3E}">
        <p14:creationId xmlns:p14="http://schemas.microsoft.com/office/powerpoint/2010/main" val="30065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7147560" cy="5181600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US" sz="3600" b="1" dirty="0" smtClean="0"/>
              <a:t>Bromine’s atomic number is 35.  This means that bromine atoms will always have 35 ____. </a:t>
            </a:r>
          </a:p>
          <a:p>
            <a:pPr marL="68580" indent="0">
              <a:buNone/>
            </a:pPr>
            <a:endParaRPr lang="en-US" b="1" dirty="0"/>
          </a:p>
          <a:p>
            <a:pPr marL="582930" indent="-514350">
              <a:buAutoNum type="alphaUcPeriod"/>
            </a:pPr>
            <a:r>
              <a:rPr lang="en-US" sz="3600" b="1" dirty="0" smtClean="0"/>
              <a:t>ions</a:t>
            </a:r>
          </a:p>
          <a:p>
            <a:pPr marL="582930" indent="-514350">
              <a:buAutoNum type="alphaUcPeriod"/>
            </a:pPr>
            <a:r>
              <a:rPr lang="en-US" sz="3600" b="1" dirty="0" smtClean="0"/>
              <a:t>protons</a:t>
            </a:r>
          </a:p>
          <a:p>
            <a:pPr marL="582930" indent="-514350">
              <a:buAutoNum type="alphaUcPeriod"/>
            </a:pPr>
            <a:r>
              <a:rPr lang="en-US" sz="3600" b="1" dirty="0" smtClean="0"/>
              <a:t>neutrons</a:t>
            </a:r>
          </a:p>
          <a:p>
            <a:pPr marL="582930" indent="-514350">
              <a:spcBef>
                <a:spcPts val="0"/>
              </a:spcBef>
              <a:buAutoNum type="alphaUcPeriod"/>
            </a:pPr>
            <a:r>
              <a:rPr lang="en-US" sz="3600" b="1" dirty="0" smtClean="0"/>
              <a:t>valence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3600" b="1" dirty="0" smtClean="0"/>
              <a:t>    electrons</a:t>
            </a:r>
          </a:p>
        </p:txBody>
      </p:sp>
      <p:pic>
        <p:nvPicPr>
          <p:cNvPr id="16386" name="Picture 2" descr="http://t2.gstatic.com/images?q=tbn:ANd9GcQsK3pLK4QA_M6gwjsUDpNQc83YWmVBUIrQvhiuAZiok43UsE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24200"/>
            <a:ext cx="402349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609600" y="3505200"/>
            <a:ext cx="685800" cy="6858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7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6777317" cy="350897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Give TWO examples of a CHEMICAL change.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2667000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K.I.S.S. METHOD!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BURNT PAPER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DIGESTING FOOD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ROTTING FRUIT</a:t>
            </a:r>
          </a:p>
        </p:txBody>
      </p:sp>
    </p:spTree>
    <p:extLst>
      <p:ext uri="{BB962C8B-B14F-4D97-AF65-F5344CB8AC3E}">
        <p14:creationId xmlns:p14="http://schemas.microsoft.com/office/powerpoint/2010/main" val="59689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6777317" cy="350897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is a physical property of metal that makes it so useful?</a:t>
            </a:r>
          </a:p>
          <a:p>
            <a:pPr marL="68580" indent="0">
              <a:buNone/>
            </a:pPr>
            <a:endParaRPr lang="en-US" sz="4000" dirty="0"/>
          </a:p>
          <a:p>
            <a:pPr marL="68580" indent="0">
              <a:buNone/>
            </a:pPr>
            <a:r>
              <a:rPr lang="en-US" i="1" dirty="0" smtClean="0"/>
              <a:t>Hint</a:t>
            </a:r>
            <a:r>
              <a:rPr lang="en-US" dirty="0" smtClean="0"/>
              <a:t>: Think of things we make with metal.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43434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DUCTILITY, 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ELECTRICAL CONDUCTIVITY,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MALLEABILITY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3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6777317" cy="350897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Name one CHEMICAL </a:t>
            </a:r>
            <a:r>
              <a:rPr lang="en-US" sz="4000" u="sng" dirty="0" smtClean="0"/>
              <a:t>property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2819400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FLAMMABILITY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REACTION TO WATER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REACTION TO ACID</a:t>
            </a:r>
          </a:p>
        </p:txBody>
      </p:sp>
    </p:spTree>
    <p:extLst>
      <p:ext uri="{BB962C8B-B14F-4D97-AF65-F5344CB8AC3E}">
        <p14:creationId xmlns:p14="http://schemas.microsoft.com/office/powerpoint/2010/main" val="10688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2309"/>
            <a:ext cx="6777317" cy="350897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Acid, Base or Neutral?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21692"/>
            <a:ext cx="4267200" cy="25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20574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BASE</a:t>
            </a:r>
          </a:p>
        </p:txBody>
      </p:sp>
    </p:spTree>
    <p:extLst>
      <p:ext uri="{BB962C8B-B14F-4D97-AF65-F5344CB8AC3E}">
        <p14:creationId xmlns:p14="http://schemas.microsoft.com/office/powerpoint/2010/main" val="294549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6777317" cy="3508977"/>
          </a:xfrm>
        </p:spPr>
        <p:txBody>
          <a:bodyPr/>
          <a:lstStyle/>
          <a:p>
            <a:pPr marL="45720" lvl="0" indent="0">
              <a:buNone/>
            </a:pPr>
            <a:r>
              <a:rPr lang="en-US" sz="4800" dirty="0"/>
              <a:t>Name 2 reasons why scientists must repeat their experiment.</a:t>
            </a:r>
          </a:p>
          <a:p>
            <a:endParaRPr lang="en-US" dirty="0"/>
          </a:p>
        </p:txBody>
      </p:sp>
      <p:pic>
        <p:nvPicPr>
          <p:cNvPr id="1026" name="Picture 2" descr="C:\Documents and Settings\SMiller\Local Settings\Temporary Internet Files\Content.IE5\STM7OTYJ\MC90043158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94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9530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ACCURACY and RELIABILITY</a:t>
            </a:r>
          </a:p>
        </p:txBody>
      </p:sp>
    </p:spTree>
    <p:extLst>
      <p:ext uri="{BB962C8B-B14F-4D97-AF65-F5344CB8AC3E}">
        <p14:creationId xmlns:p14="http://schemas.microsoft.com/office/powerpoint/2010/main" val="420659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350519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Qualitative or Quantitative Observation?</a:t>
            </a:r>
          </a:p>
          <a:p>
            <a:pPr marL="45720" indent="0">
              <a:buNone/>
            </a:pPr>
            <a:endParaRPr lang="en-US" sz="4000" i="1" dirty="0" smtClean="0"/>
          </a:p>
          <a:p>
            <a:pPr lvl="1"/>
            <a:r>
              <a:rPr lang="en-US" sz="3800" i="1" dirty="0" smtClean="0"/>
              <a:t>“</a:t>
            </a:r>
            <a:r>
              <a:rPr lang="en-US" sz="3800" i="1" dirty="0"/>
              <a:t>The aluminum ball </a:t>
            </a:r>
            <a:r>
              <a:rPr lang="en-US" sz="3800" i="1" dirty="0" smtClean="0"/>
              <a:t>has a 4.2 inch diameter.”</a:t>
            </a:r>
            <a:endParaRPr lang="en-US" sz="3800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51054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QUANTITATIVE</a:t>
            </a:r>
          </a:p>
        </p:txBody>
      </p:sp>
    </p:spTree>
    <p:extLst>
      <p:ext uri="{BB962C8B-B14F-4D97-AF65-F5344CB8AC3E}">
        <p14:creationId xmlns:p14="http://schemas.microsoft.com/office/powerpoint/2010/main" val="144731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inecooking.com/CMS/uploadedimages/Images/Cooking/Articles/Issues_111-120/051120081-01-chocolate-irish-whiskey-cake-recipe_xl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84"/>
          <a:stretch/>
        </p:blipFill>
        <p:spPr bwMode="auto">
          <a:xfrm>
            <a:off x="2362200" y="1981200"/>
            <a:ext cx="2133600" cy="1436914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05801" cy="4145279"/>
          </a:xfrm>
        </p:spPr>
        <p:txBody>
          <a:bodyPr>
            <a:normAutofit lnSpcReduction="10000"/>
          </a:bodyPr>
          <a:lstStyle/>
          <a:p>
            <a:pPr marL="731520" indent="-457200"/>
            <a:r>
              <a:rPr lang="en-US" sz="4000" dirty="0"/>
              <a:t>Jenny thinks that applesauce makes cake more moist than oil. </a:t>
            </a:r>
            <a:endParaRPr lang="en-US" sz="4000" dirty="0" smtClean="0"/>
          </a:p>
          <a:p>
            <a:pPr indent="0">
              <a:buNone/>
            </a:pPr>
            <a:endParaRPr lang="en-US" sz="4000" dirty="0" smtClean="0"/>
          </a:p>
          <a:p>
            <a:pPr marL="1005840" lvl="1" indent="-457200"/>
            <a:r>
              <a:rPr lang="en-US" sz="3600" dirty="0"/>
              <a:t>What scientific question could she use as her experiment’s problem?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5105399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Does applesauce make cake more moist than oil?</a:t>
            </a:r>
          </a:p>
        </p:txBody>
      </p:sp>
    </p:spTree>
    <p:extLst>
      <p:ext uri="{BB962C8B-B14F-4D97-AF65-F5344CB8AC3E}">
        <p14:creationId xmlns:p14="http://schemas.microsoft.com/office/powerpoint/2010/main" val="230755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990600"/>
            <a:ext cx="6777317" cy="38514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Which scientist’s results would be most accurate and reliable?</a:t>
            </a:r>
          </a:p>
          <a:p>
            <a:pPr marL="45720" indent="0">
              <a:buNone/>
            </a:pPr>
            <a:endParaRPr lang="en-US" sz="4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959487"/>
              </p:ext>
            </p:extLst>
          </p:nvPr>
        </p:nvGraphicFramePr>
        <p:xfrm>
          <a:off x="990600" y="2057400"/>
          <a:ext cx="6096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842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Scientist #1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Scientist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#2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Scientist</a:t>
                      </a:r>
                      <a:r>
                        <a:rPr lang="en-US" sz="2000" baseline="0" dirty="0" smtClean="0"/>
                        <a:t> #3</a:t>
                      </a:r>
                      <a:endParaRPr lang="en-US" sz="2000" dirty="0"/>
                    </a:p>
                  </a:txBody>
                  <a:tcPr/>
                </a:tc>
              </a:tr>
              <a:tr h="180015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repeated the experiment and obtained different results each time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paid for the experiment to be done and published the results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repeated the experiment and obtained the same results each time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" r="11723"/>
          <a:stretch/>
        </p:blipFill>
        <p:spPr bwMode="auto">
          <a:xfrm>
            <a:off x="7086600" y="1143000"/>
            <a:ext cx="127907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36720" y="51054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Scientist #3</a:t>
            </a:r>
          </a:p>
        </p:txBody>
      </p:sp>
    </p:spTree>
    <p:extLst>
      <p:ext uri="{BB962C8B-B14F-4D97-AF65-F5344CB8AC3E}">
        <p14:creationId xmlns:p14="http://schemas.microsoft.com/office/powerpoint/2010/main" val="306369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.hswstatic.com/gif/how-olive-oil-works-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1" r="14039"/>
          <a:stretch/>
        </p:blipFill>
        <p:spPr bwMode="auto">
          <a:xfrm>
            <a:off x="6553200" y="3733800"/>
            <a:ext cx="990601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407893" cy="3748087"/>
          </a:xfrm>
        </p:spPr>
        <p:txBody>
          <a:bodyPr>
            <a:normAutofit fontScale="92500" lnSpcReduction="10000"/>
          </a:bodyPr>
          <a:lstStyle/>
          <a:p>
            <a:pPr marL="731520" indent="-457200"/>
            <a:r>
              <a:rPr lang="en-US" sz="4000" dirty="0"/>
              <a:t>Jenny thinks that applesauce makes cake more moist than oil. </a:t>
            </a:r>
          </a:p>
          <a:p>
            <a:pPr indent="0">
              <a:buNone/>
            </a:pPr>
            <a:endParaRPr lang="en-US" sz="4000" dirty="0"/>
          </a:p>
          <a:p>
            <a:pPr marL="1005840" lvl="1" indent="-457200"/>
            <a:r>
              <a:rPr lang="en-US" sz="3500" dirty="0" smtClean="0"/>
              <a:t>Using Jenny’s problem, and knowing that she usually uses oil in her cakes, which cake would be the experimental group?</a:t>
            </a:r>
            <a:endParaRPr lang="en-US" sz="3500" dirty="0"/>
          </a:p>
          <a:p>
            <a:pPr marL="45720" indent="0">
              <a:buNone/>
            </a:pPr>
            <a:endParaRPr lang="en-US" sz="4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381000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4572000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 cake made with applesauce is the experimental cake. </a:t>
            </a:r>
          </a:p>
        </p:txBody>
      </p:sp>
    </p:spTree>
    <p:extLst>
      <p:ext uri="{BB962C8B-B14F-4D97-AF65-F5344CB8AC3E}">
        <p14:creationId xmlns:p14="http://schemas.microsoft.com/office/powerpoint/2010/main" val="18946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838200"/>
            <a:ext cx="6777317" cy="3508977"/>
          </a:xfrm>
        </p:spPr>
        <p:txBody>
          <a:bodyPr>
            <a:normAutofit/>
          </a:bodyPr>
          <a:lstStyle/>
          <a:p>
            <a:r>
              <a:rPr lang="en-US" sz="3200" dirty="0"/>
              <a:t>George wonders if Super Grow fertilizer will make his corn grow faster than normal.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2800" dirty="0" smtClean="0"/>
              <a:t>What is the independent variable George is testing?</a:t>
            </a:r>
          </a:p>
          <a:p>
            <a:pPr marL="365760" lvl="1" indent="0">
              <a:buNone/>
            </a:pPr>
            <a:endParaRPr lang="en-US" sz="3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7315200" cy="3731079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5400" y="51054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IV: fertilizer</a:t>
            </a:r>
          </a:p>
        </p:txBody>
      </p:sp>
    </p:spTree>
    <p:extLst>
      <p:ext uri="{BB962C8B-B14F-4D97-AF65-F5344CB8AC3E}">
        <p14:creationId xmlns:p14="http://schemas.microsoft.com/office/powerpoint/2010/main" val="151866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" y="685800"/>
            <a:ext cx="7559040" cy="3508977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US" sz="3600" b="1" dirty="0" smtClean="0"/>
              <a:t>Metals, Nonmetals, or Metalloids?</a:t>
            </a:r>
          </a:p>
          <a:p>
            <a:pPr marL="68580" indent="0" algn="ctr">
              <a:buNone/>
            </a:pPr>
            <a:r>
              <a:rPr lang="en-US" b="1" dirty="0" smtClean="0"/>
              <a:t>Hint: These are our semiconductors in electronics</a:t>
            </a:r>
          </a:p>
        </p:txBody>
      </p:sp>
      <p:pic>
        <p:nvPicPr>
          <p:cNvPr id="9218" name="Picture 2" descr="http://www.iq.poquoson.org/dollaraire/8sci/metalloi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6"/>
          <a:stretch/>
        </p:blipFill>
        <p:spPr bwMode="auto">
          <a:xfrm>
            <a:off x="685800" y="2362200"/>
            <a:ext cx="774007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2514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METALLOIDS</a:t>
            </a:r>
          </a:p>
        </p:txBody>
      </p:sp>
    </p:spTree>
    <p:extLst>
      <p:ext uri="{BB962C8B-B14F-4D97-AF65-F5344CB8AC3E}">
        <p14:creationId xmlns:p14="http://schemas.microsoft.com/office/powerpoint/2010/main" val="196389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6067" y="990600"/>
            <a:ext cx="6777317" cy="3508977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Two students are studying the effect of insects on plant growth. They prevent insects from eating some plants by covering the plants with a transparent mesh cloth. The students leave the other plants uncovered. </a:t>
            </a:r>
            <a:r>
              <a:rPr lang="en-US" sz="2600" dirty="0" smtClean="0"/>
              <a:t> </a:t>
            </a:r>
          </a:p>
          <a:p>
            <a:endParaRPr lang="en-US" sz="2600" dirty="0"/>
          </a:p>
          <a:p>
            <a:r>
              <a:rPr lang="en-US" sz="2600" dirty="0" smtClean="0"/>
              <a:t>What </a:t>
            </a:r>
            <a:r>
              <a:rPr lang="en-US" sz="2600" dirty="0"/>
              <a:t>are some of the </a:t>
            </a:r>
            <a:r>
              <a:rPr lang="en-US" sz="2600" i="1" dirty="0"/>
              <a:t>constants</a:t>
            </a:r>
            <a:r>
              <a:rPr lang="en-US" sz="2600" dirty="0"/>
              <a:t> in their </a:t>
            </a:r>
            <a:r>
              <a:rPr lang="en-US" sz="2600" dirty="0" smtClean="0"/>
              <a:t>         		experiment</a:t>
            </a:r>
            <a:r>
              <a:rPr lang="en-US" sz="2600" dirty="0"/>
              <a:t>?</a:t>
            </a:r>
          </a:p>
          <a:p>
            <a:pPr marL="365760" lvl="1" indent="0">
              <a:buNone/>
            </a:pPr>
            <a:endParaRPr lang="en-US" sz="2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96472"/>
            <a:ext cx="1807968" cy="27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0" y="4459069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Amount of light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Amount of water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Type of plant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Type of pot/soil</a:t>
            </a:r>
          </a:p>
        </p:txBody>
      </p:sp>
    </p:spTree>
    <p:extLst>
      <p:ext uri="{BB962C8B-B14F-4D97-AF65-F5344CB8AC3E}">
        <p14:creationId xmlns:p14="http://schemas.microsoft.com/office/powerpoint/2010/main" val="407840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1867" y="1219200"/>
            <a:ext cx="6777317" cy="3508977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Jack thinks that the volume of cricket chirping outside his window has something to do with the temperature outside</a:t>
            </a:r>
            <a:r>
              <a:rPr lang="en-US" sz="3600" dirty="0" smtClean="0"/>
              <a:t>.</a:t>
            </a:r>
          </a:p>
          <a:p>
            <a:endParaRPr lang="en-US" sz="3200" dirty="0"/>
          </a:p>
          <a:p>
            <a:pPr lvl="1"/>
            <a:r>
              <a:rPr lang="en-US" sz="2800" dirty="0"/>
              <a:t>What part of the Scientific Method did he </a:t>
            </a:r>
            <a:r>
              <a:rPr lang="en-US" sz="2800" dirty="0" smtClean="0"/>
              <a:t>just complete</a:t>
            </a:r>
            <a:r>
              <a:rPr lang="en-US" sz="2800" dirty="0"/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 rot="19984672">
            <a:off x="530851" y="3037859"/>
            <a:ext cx="1488808" cy="782280"/>
          </a:xfrm>
          <a:prstGeom prst="rect">
            <a:avLst/>
          </a:prstGeom>
          <a:noFill/>
        </p:spPr>
        <p:txBody>
          <a:bodyPr wrap="square" rtlCol="0">
            <a:prstTxWarp prst="textFadeDown">
              <a:avLst/>
            </a:prstTxWarp>
            <a:spAutoFit/>
          </a:bodyPr>
          <a:lstStyle/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“Chirp”</a:t>
            </a:r>
          </a:p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“Chirp”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4648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Form a hypothesis. </a:t>
            </a:r>
          </a:p>
        </p:txBody>
      </p:sp>
    </p:spTree>
    <p:extLst>
      <p:ext uri="{BB962C8B-B14F-4D97-AF65-F5344CB8AC3E}">
        <p14:creationId xmlns:p14="http://schemas.microsoft.com/office/powerpoint/2010/main" val="101008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SMiller\Local Settings\Temporary Internet Files\Content.IE5\4DQZ09UN\MC90044145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1" cy="4605529"/>
          </a:xfrm>
        </p:spPr>
        <p:txBody>
          <a:bodyPr>
            <a:normAutofit/>
          </a:bodyPr>
          <a:lstStyle/>
          <a:p>
            <a:r>
              <a:rPr lang="en-US" sz="4000" dirty="0"/>
              <a:t>Willow is graphing the results of her experiment</a:t>
            </a:r>
            <a:r>
              <a:rPr lang="en-US" sz="4000" dirty="0" smtClean="0"/>
              <a:t>.</a:t>
            </a:r>
          </a:p>
          <a:p>
            <a:pPr marL="45720" indent="0">
              <a:buNone/>
            </a:pPr>
            <a:endParaRPr lang="en-US" sz="3600" dirty="0"/>
          </a:p>
          <a:p>
            <a:pPr lvl="1"/>
            <a:r>
              <a:rPr lang="en-US" sz="2800" dirty="0"/>
              <a:t>This is an example of which step of the Scientific Method?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4441874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Analyze/Interpret data</a:t>
            </a:r>
          </a:p>
        </p:txBody>
      </p:sp>
    </p:spTree>
    <p:extLst>
      <p:ext uri="{BB962C8B-B14F-4D97-AF65-F5344CB8AC3E}">
        <p14:creationId xmlns:p14="http://schemas.microsoft.com/office/powerpoint/2010/main" val="132630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676400"/>
            <a:ext cx="6777317" cy="3508977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Beth measures the mass of the mice in her lab everyday for 14 days and writes the measurements in her table. </a:t>
            </a:r>
            <a:endParaRPr lang="en-US" sz="3600" dirty="0" smtClean="0"/>
          </a:p>
          <a:p>
            <a:endParaRPr lang="en-US" sz="3600" dirty="0"/>
          </a:p>
          <a:p>
            <a:pPr lvl="1"/>
            <a:r>
              <a:rPr lang="en-US" sz="2800" dirty="0"/>
              <a:t>This is an example of which step of the Scientific Method? </a:t>
            </a:r>
          </a:p>
        </p:txBody>
      </p:sp>
      <p:pic>
        <p:nvPicPr>
          <p:cNvPr id="10242" name="Picture 2" descr="C:\Documents and Settings\SMiller\Local Settings\Temporary Internet Files\Content.IE5\09QRO1EZ\MC9004460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2438527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63" y="5105400"/>
            <a:ext cx="6248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Observe and record data. </a:t>
            </a:r>
          </a:p>
        </p:txBody>
      </p:sp>
    </p:spTree>
    <p:extLst>
      <p:ext uri="{BB962C8B-B14F-4D97-AF65-F5344CB8AC3E}">
        <p14:creationId xmlns:p14="http://schemas.microsoft.com/office/powerpoint/2010/main" val="399407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914400"/>
            <a:ext cx="6777317" cy="350897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4000" dirty="0"/>
              <a:t>Which of the following is a good scientific question? </a:t>
            </a:r>
            <a:endParaRPr lang="en-US" sz="4000" dirty="0" smtClean="0"/>
          </a:p>
          <a:p>
            <a:pPr marL="45720" lvl="0" indent="0">
              <a:buNone/>
            </a:pPr>
            <a:endParaRPr lang="en-US" sz="3600" dirty="0" smtClean="0"/>
          </a:p>
          <a:p>
            <a:pPr lvl="1"/>
            <a:r>
              <a:rPr lang="en-US" sz="2800" dirty="0"/>
              <a:t>Who is cooler, Albert Einstein or Isaac Newton</a:t>
            </a:r>
            <a:r>
              <a:rPr lang="en-US" sz="2800" dirty="0" smtClean="0"/>
              <a:t>?</a:t>
            </a:r>
          </a:p>
          <a:p>
            <a:pPr marL="36576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Which insect produces the most honey?</a:t>
            </a:r>
          </a:p>
          <a:p>
            <a:pPr marL="365760" lvl="1" indent="0">
              <a:buNone/>
            </a:pPr>
            <a:endParaRPr lang="en-US" sz="3400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 rot="20990007">
            <a:off x="740942" y="3255541"/>
            <a:ext cx="685800" cy="6858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5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990600"/>
            <a:ext cx="6777317" cy="3508977"/>
          </a:xfrm>
        </p:spPr>
        <p:txBody>
          <a:bodyPr/>
          <a:lstStyle/>
          <a:p>
            <a:pPr lvl="0"/>
            <a:r>
              <a:rPr lang="en-US" sz="4400" dirty="0"/>
              <a:t>Name one of the five skills of good scientists? 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2667000"/>
            <a:ext cx="62483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Observing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Inferring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Predicting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Classifying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Making Models</a:t>
            </a:r>
          </a:p>
        </p:txBody>
      </p:sp>
    </p:spTree>
    <p:extLst>
      <p:ext uri="{BB962C8B-B14F-4D97-AF65-F5344CB8AC3E}">
        <p14:creationId xmlns:p14="http://schemas.microsoft.com/office/powerpoint/2010/main" val="67021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7237" y="1017286"/>
            <a:ext cx="6777317" cy="3508977"/>
          </a:xfrm>
        </p:spPr>
        <p:txBody>
          <a:bodyPr/>
          <a:lstStyle/>
          <a:p>
            <a:pPr lvl="0"/>
            <a:r>
              <a:rPr lang="en-US" sz="4000" dirty="0"/>
              <a:t>Describe the attitude of “</a:t>
            </a:r>
            <a:r>
              <a:rPr lang="en-US" sz="4000" dirty="0" smtClean="0"/>
              <a:t>skepticism.”</a:t>
            </a:r>
          </a:p>
          <a:p>
            <a:pPr marL="45720" lvl="0" indent="0" algn="ctr">
              <a:buNone/>
            </a:pPr>
            <a:endParaRPr lang="en-US" sz="4000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1766887"/>
            <a:ext cx="137395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74999" cy="21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2448608"/>
            <a:ext cx="6248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An attitude of DOUBT</a:t>
            </a:r>
          </a:p>
        </p:txBody>
      </p:sp>
    </p:spTree>
    <p:extLst>
      <p:ext uri="{BB962C8B-B14F-4D97-AF65-F5344CB8AC3E}">
        <p14:creationId xmlns:p14="http://schemas.microsoft.com/office/powerpoint/2010/main" val="258924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6641" y="838200"/>
            <a:ext cx="6777317" cy="3508977"/>
          </a:xfrm>
        </p:spPr>
        <p:txBody>
          <a:bodyPr/>
          <a:lstStyle/>
          <a:p>
            <a:r>
              <a:rPr lang="en-US" sz="3200" dirty="0"/>
              <a:t>Pick one symbol. </a:t>
            </a:r>
            <a:r>
              <a:rPr lang="en-US" sz="3200" dirty="0" smtClean="0"/>
              <a:t> Describe </a:t>
            </a:r>
            <a:r>
              <a:rPr lang="en-US" sz="3200" dirty="0"/>
              <a:t>what it tells you about the experiment</a:t>
            </a:r>
            <a:r>
              <a:rPr lang="en-US" dirty="0" smtClean="0"/>
              <a:t>.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 descr="dangerous material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971800"/>
            <a:ext cx="4267200" cy="341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67000" y="4493220"/>
            <a:ext cx="3276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41600" y="6014640"/>
            <a:ext cx="3276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4495800"/>
            <a:ext cx="2590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Corrosive Chemical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863" y="5943600"/>
            <a:ext cx="2590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Flammable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6263" y="5943600"/>
            <a:ext cx="2590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Radioactive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4495800"/>
            <a:ext cx="2590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Explosive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7863" y="5943600"/>
            <a:ext cx="2590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Poisonous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63" y="2999601"/>
            <a:ext cx="2590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Electric Shock</a:t>
            </a:r>
          </a:p>
        </p:txBody>
      </p:sp>
    </p:spTree>
    <p:extLst>
      <p:ext uri="{BB962C8B-B14F-4D97-AF65-F5344CB8AC3E}">
        <p14:creationId xmlns:p14="http://schemas.microsoft.com/office/powerpoint/2010/main" val="57579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90600"/>
            <a:ext cx="6777317" cy="3508977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Explain why the following question is NOT a good scientific question.</a:t>
            </a:r>
          </a:p>
          <a:p>
            <a:pPr marL="45720" indent="0" algn="ctr">
              <a:buNone/>
            </a:pPr>
            <a:endParaRPr lang="en-US" sz="3600" dirty="0"/>
          </a:p>
          <a:p>
            <a:pPr marL="45720" indent="0" algn="ctr">
              <a:buNone/>
            </a:pPr>
            <a:r>
              <a:rPr lang="en-US" sz="3600" dirty="0" smtClean="0"/>
              <a:t>Are green beans better for you than carrots?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4419600"/>
            <a:ext cx="6248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“BETTER” is an opinion and can not be measured. </a:t>
            </a:r>
          </a:p>
        </p:txBody>
      </p:sp>
    </p:spTree>
    <p:extLst>
      <p:ext uri="{BB962C8B-B14F-4D97-AF65-F5344CB8AC3E}">
        <p14:creationId xmlns:p14="http://schemas.microsoft.com/office/powerpoint/2010/main" val="253512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990600"/>
            <a:ext cx="6777317" cy="350897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Kyle wonders if eating spinach will make him a better basketball player. Which of the following should he use for his experiment’s problem?</a:t>
            </a:r>
          </a:p>
          <a:p>
            <a:pPr marL="45720" indent="0">
              <a:buNone/>
            </a:pPr>
            <a:endParaRPr lang="en-US" sz="2400" dirty="0" smtClean="0"/>
          </a:p>
          <a:p>
            <a:pPr marL="560070" indent="-514350">
              <a:buAutoNum type="alphaUcPeriod"/>
            </a:pPr>
            <a:r>
              <a:rPr lang="en-US" sz="2400" dirty="0" smtClean="0"/>
              <a:t>Does eating spinach make you better at basketball?</a:t>
            </a:r>
          </a:p>
          <a:p>
            <a:pPr marL="560070" indent="-514350">
              <a:buAutoNum type="alphaUcPeriod"/>
            </a:pPr>
            <a:r>
              <a:rPr lang="en-US" sz="2400" dirty="0" smtClean="0"/>
              <a:t>Does eating spinach improve shooting accuracy?</a:t>
            </a:r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2" b="7397"/>
          <a:stretch/>
        </p:blipFill>
        <p:spPr bwMode="auto">
          <a:xfrm>
            <a:off x="3429000" y="4191000"/>
            <a:ext cx="4724400" cy="186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-Point Star 5"/>
          <p:cNvSpPr/>
          <p:nvPr/>
        </p:nvSpPr>
        <p:spPr>
          <a:xfrm rot="20990007">
            <a:off x="817142" y="3450058"/>
            <a:ext cx="685800" cy="6858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6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76922"/>
            <a:ext cx="7772400" cy="5547678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4800" b="1" dirty="0" smtClean="0"/>
              <a:t>What does a ruler measure?</a:t>
            </a:r>
          </a:p>
          <a:p>
            <a:pPr marL="68580" indent="0" algn="ctr">
              <a:buNone/>
            </a:pPr>
            <a:endParaRPr lang="en-US" sz="4800" b="1" dirty="0"/>
          </a:p>
          <a:p>
            <a:pPr marL="68580" indent="0" algn="ctr">
              <a:buNone/>
            </a:pPr>
            <a:endParaRPr lang="en-US" sz="4800" b="1" dirty="0" smtClean="0"/>
          </a:p>
          <a:p>
            <a:pPr marL="68580" indent="0" algn="ctr">
              <a:buNone/>
            </a:pPr>
            <a:endParaRPr lang="en-US" sz="4800" b="1" dirty="0"/>
          </a:p>
          <a:p>
            <a:pPr marL="68580" indent="0" algn="ctr">
              <a:buNone/>
            </a:pPr>
            <a:r>
              <a:rPr lang="en-US" sz="4800" b="1" dirty="0" smtClean="0"/>
              <a:t>Length, Mass, or Density?</a:t>
            </a:r>
            <a:endParaRPr lang="en-US" sz="4800" b="1" dirty="0"/>
          </a:p>
        </p:txBody>
      </p:sp>
      <p:pic>
        <p:nvPicPr>
          <p:cNvPr id="7170" name="Picture 2" descr="http://t2.gstatic.com/images?q=tbn:ANd9GcQdygV3GMRQK0XMwcJ6ZIqi44q-PUZnpzGcnRMqVwcKZ-kNZsg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5461819" cy="260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2438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LENGTH</a:t>
            </a:r>
          </a:p>
        </p:txBody>
      </p:sp>
    </p:spTree>
    <p:extLst>
      <p:ext uri="{BB962C8B-B14F-4D97-AF65-F5344CB8AC3E}">
        <p14:creationId xmlns:p14="http://schemas.microsoft.com/office/powerpoint/2010/main" val="30257804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838200"/>
            <a:ext cx="6777317" cy="350897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scientist is studying the effects of sleeping pills on a person’s heart rate. What is something that should be kept constant?</a:t>
            </a:r>
            <a:endParaRPr lang="en-US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5407479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3733800"/>
            <a:ext cx="62483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Sleeping conditions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Amount of sleeping pills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Initial heart rate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Health of test subject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# of test subjects per group</a:t>
            </a:r>
          </a:p>
        </p:txBody>
      </p:sp>
    </p:spTree>
    <p:extLst>
      <p:ext uri="{BB962C8B-B14F-4D97-AF65-F5344CB8AC3E}">
        <p14:creationId xmlns:p14="http://schemas.microsoft.com/office/powerpoint/2010/main" val="262783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is the definition of data?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4038600"/>
            <a:ext cx="6248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Any information gathered during an experiment</a:t>
            </a:r>
          </a:p>
        </p:txBody>
      </p:sp>
    </p:spTree>
    <p:extLst>
      <p:ext uri="{BB962C8B-B14F-4D97-AF65-F5344CB8AC3E}">
        <p14:creationId xmlns:p14="http://schemas.microsoft.com/office/powerpoint/2010/main" val="174557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295400"/>
            <a:ext cx="6777317" cy="3508977"/>
          </a:xfrm>
        </p:spPr>
        <p:txBody>
          <a:bodyPr>
            <a:noAutofit/>
          </a:bodyPr>
          <a:lstStyle/>
          <a:p>
            <a:r>
              <a:rPr lang="en-US" sz="3200" dirty="0" smtClean="0"/>
              <a:t>Which of the following means “an eagerness to learn more”?</a:t>
            </a:r>
          </a:p>
          <a:p>
            <a:endParaRPr lang="en-US" sz="1050" dirty="0"/>
          </a:p>
          <a:p>
            <a:r>
              <a:rPr lang="en-US" sz="3200" dirty="0" smtClean="0"/>
              <a:t>A. skepticism</a:t>
            </a:r>
          </a:p>
          <a:p>
            <a:r>
              <a:rPr lang="en-US" sz="3200" dirty="0" smtClean="0"/>
              <a:t>B. creativity</a:t>
            </a:r>
          </a:p>
          <a:p>
            <a:r>
              <a:rPr lang="en-US" sz="3200" dirty="0" smtClean="0"/>
              <a:t>C. honesty</a:t>
            </a:r>
          </a:p>
          <a:p>
            <a:r>
              <a:rPr lang="en-US" sz="3200" dirty="0" smtClean="0"/>
              <a:t>D. curiosity</a:t>
            </a:r>
          </a:p>
          <a:p>
            <a:r>
              <a:rPr lang="en-US" sz="3200" dirty="0" smtClean="0"/>
              <a:t>E. open-mindedness</a:t>
            </a:r>
            <a:endParaRPr lang="en-US" sz="3200" dirty="0"/>
          </a:p>
        </p:txBody>
      </p:sp>
      <p:sp>
        <p:nvSpPr>
          <p:cNvPr id="5" name="5-Point Star 4"/>
          <p:cNvSpPr/>
          <p:nvPr/>
        </p:nvSpPr>
        <p:spPr>
          <a:xfrm rot="20990007">
            <a:off x="664742" y="4235981"/>
            <a:ext cx="685800" cy="6858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1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" y="685800"/>
            <a:ext cx="7010400" cy="3508977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US" sz="5400" b="1" dirty="0" smtClean="0"/>
              <a:t>Elements, Molecules, or Compounds?</a:t>
            </a:r>
          </a:p>
        </p:txBody>
      </p:sp>
      <p:pic>
        <p:nvPicPr>
          <p:cNvPr id="4" name="Picture 3" descr="http://www.eso.org/public/archives/static/events/astro-evt/deepimpact/images/di-mol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0" b="74383"/>
          <a:stretch/>
        </p:blipFill>
        <p:spPr bwMode="auto">
          <a:xfrm>
            <a:off x="533400" y="3657600"/>
            <a:ext cx="8153400" cy="2133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5791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ELEMENTS</a:t>
            </a:r>
          </a:p>
        </p:txBody>
      </p:sp>
    </p:spTree>
    <p:extLst>
      <p:ext uri="{BB962C8B-B14F-4D97-AF65-F5344CB8AC3E}">
        <p14:creationId xmlns:p14="http://schemas.microsoft.com/office/powerpoint/2010/main" val="214029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467600" cy="3276601"/>
          </a:xfrm>
        </p:spPr>
        <p:txBody>
          <a:bodyPr anchor="ctr">
            <a:normAutofit/>
          </a:bodyPr>
          <a:lstStyle/>
          <a:p>
            <a:pPr marL="68580" indent="0" algn="ctr">
              <a:buNone/>
            </a:pPr>
            <a:r>
              <a:rPr lang="en-US" sz="4400" b="1" dirty="0"/>
              <a:t>Qualitative or Quantitative Observation?</a:t>
            </a:r>
          </a:p>
          <a:p>
            <a:pPr marL="365760" lvl="1" indent="0">
              <a:buNone/>
            </a:pPr>
            <a:endParaRPr lang="en-US" sz="900" i="1" dirty="0"/>
          </a:p>
          <a:p>
            <a:pPr marL="365760" lvl="1" indent="0">
              <a:buNone/>
            </a:pPr>
            <a:r>
              <a:rPr lang="en-US" sz="3800" i="1" dirty="0" smtClean="0"/>
              <a:t>“The plant has broad, </a:t>
            </a:r>
          </a:p>
          <a:p>
            <a:pPr marL="365760" lvl="1" indent="0">
              <a:buNone/>
            </a:pPr>
            <a:r>
              <a:rPr lang="en-US" sz="3800" i="1" dirty="0" smtClean="0"/>
              <a:t>green leaves.”</a:t>
            </a:r>
            <a:endParaRPr lang="en-US" sz="3800" dirty="0"/>
          </a:p>
          <a:p>
            <a:endParaRPr lang="en-US" sz="3800" dirty="0"/>
          </a:p>
        </p:txBody>
      </p:sp>
      <p:pic>
        <p:nvPicPr>
          <p:cNvPr id="2050" name="Picture 2" descr="C:\Users\CHandshoe\AppData\Local\Microsoft\Windows\Temporary Internet Files\Content.IE5\4KMUN74T\MP90044838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4439334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QUALITATIVE</a:t>
            </a:r>
          </a:p>
        </p:txBody>
      </p:sp>
    </p:spTree>
    <p:extLst>
      <p:ext uri="{BB962C8B-B14F-4D97-AF65-F5344CB8AC3E}">
        <p14:creationId xmlns:p14="http://schemas.microsoft.com/office/powerpoint/2010/main" val="315912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5334000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200" dirty="0" smtClean="0"/>
              <a:t>A cup of hot tea is placed on a scale. Over time, the scale shows that the mass of the tea is decreasing. </a:t>
            </a:r>
            <a:r>
              <a:rPr lang="en-US" sz="3200" b="1" dirty="0" smtClean="0"/>
              <a:t>What is happening?</a:t>
            </a:r>
            <a:endParaRPr lang="en-US" sz="3200" b="1" dirty="0"/>
          </a:p>
        </p:txBody>
      </p:sp>
      <p:pic>
        <p:nvPicPr>
          <p:cNvPr id="5122" name="Picture 2" descr="C:\Users\CHandshoe\AppData\Local\Microsoft\Windows\Temporary Internet Files\Content.IE5\4KMUN74T\MC9002507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2739428" cy="401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02360" y="40386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WATER is evaporating away from the cup. </a:t>
            </a:r>
          </a:p>
        </p:txBody>
      </p:sp>
    </p:spTree>
    <p:extLst>
      <p:ext uri="{BB962C8B-B14F-4D97-AF65-F5344CB8AC3E}">
        <p14:creationId xmlns:p14="http://schemas.microsoft.com/office/powerpoint/2010/main" val="42016247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3348</TotalTime>
  <Words>1317</Words>
  <Application>Microsoft Office PowerPoint</Application>
  <PresentationFormat>On-screen Show (4:3)</PresentationFormat>
  <Paragraphs>239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Austin</vt:lpstr>
      <vt:lpstr>ZAP!   Periodic Table, Matter,  &amp;  Scientific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ZAP!  Scientific method</dc:title>
  <dc:creator>JShaffner</dc:creator>
  <cp:lastModifiedBy>Sara Miller</cp:lastModifiedBy>
  <cp:revision>82</cp:revision>
  <cp:lastPrinted>2014-12-02T14:25:11Z</cp:lastPrinted>
  <dcterms:created xsi:type="dcterms:W3CDTF">2014-09-18T14:22:18Z</dcterms:created>
  <dcterms:modified xsi:type="dcterms:W3CDTF">2016-12-05T16:09:47Z</dcterms:modified>
</cp:coreProperties>
</file>